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9" r:id="rId2"/>
  </p:sldMasterIdLst>
  <p:notesMasterIdLst>
    <p:notesMasterId r:id="rId74"/>
  </p:notesMasterIdLst>
  <p:sldIdLst>
    <p:sldId id="257" r:id="rId3"/>
    <p:sldId id="297" r:id="rId4"/>
    <p:sldId id="294" r:id="rId5"/>
    <p:sldId id="296" r:id="rId6"/>
    <p:sldId id="288" r:id="rId7"/>
    <p:sldId id="272" r:id="rId8"/>
    <p:sldId id="271" r:id="rId9"/>
    <p:sldId id="278" r:id="rId10"/>
    <p:sldId id="261" r:id="rId11"/>
    <p:sldId id="279" r:id="rId12"/>
    <p:sldId id="280" r:id="rId13"/>
    <p:sldId id="281" r:id="rId14"/>
    <p:sldId id="282" r:id="rId15"/>
    <p:sldId id="284" r:id="rId16"/>
    <p:sldId id="283" r:id="rId17"/>
    <p:sldId id="285" r:id="rId18"/>
    <p:sldId id="286" r:id="rId19"/>
    <p:sldId id="289" r:id="rId20"/>
    <p:sldId id="291" r:id="rId21"/>
    <p:sldId id="290" r:id="rId22"/>
    <p:sldId id="275" r:id="rId23"/>
    <p:sldId id="292" r:id="rId24"/>
    <p:sldId id="293" r:id="rId25"/>
    <p:sldId id="1801" r:id="rId26"/>
    <p:sldId id="440" r:id="rId27"/>
    <p:sldId id="302" r:id="rId28"/>
    <p:sldId id="273" r:id="rId29"/>
    <p:sldId id="264" r:id="rId30"/>
    <p:sldId id="441" r:id="rId31"/>
    <p:sldId id="442" r:id="rId32"/>
    <p:sldId id="262" r:id="rId33"/>
    <p:sldId id="443" r:id="rId34"/>
    <p:sldId id="444" r:id="rId35"/>
    <p:sldId id="445" r:id="rId36"/>
    <p:sldId id="446" r:id="rId37"/>
    <p:sldId id="447" r:id="rId38"/>
    <p:sldId id="448" r:id="rId39"/>
    <p:sldId id="449" r:id="rId40"/>
    <p:sldId id="450" r:id="rId41"/>
    <p:sldId id="295" r:id="rId42"/>
    <p:sldId id="266" r:id="rId43"/>
    <p:sldId id="1806" r:id="rId44"/>
    <p:sldId id="265" r:id="rId45"/>
    <p:sldId id="298" r:id="rId46"/>
    <p:sldId id="300" r:id="rId47"/>
    <p:sldId id="1807" r:id="rId48"/>
    <p:sldId id="306" r:id="rId49"/>
    <p:sldId id="307" r:id="rId50"/>
    <p:sldId id="308" r:id="rId51"/>
    <p:sldId id="309" r:id="rId52"/>
    <p:sldId id="324" r:id="rId53"/>
    <p:sldId id="322" r:id="rId54"/>
    <p:sldId id="310" r:id="rId55"/>
    <p:sldId id="311" r:id="rId56"/>
    <p:sldId id="323" r:id="rId57"/>
    <p:sldId id="331" r:id="rId58"/>
    <p:sldId id="1808" r:id="rId59"/>
    <p:sldId id="319" r:id="rId60"/>
    <p:sldId id="320" r:id="rId61"/>
    <p:sldId id="321" r:id="rId62"/>
    <p:sldId id="317" r:id="rId63"/>
    <p:sldId id="326" r:id="rId64"/>
    <p:sldId id="329" r:id="rId65"/>
    <p:sldId id="330" r:id="rId66"/>
    <p:sldId id="318" r:id="rId67"/>
    <p:sldId id="333" r:id="rId68"/>
    <p:sldId id="1809" r:id="rId69"/>
    <p:sldId id="1810" r:id="rId70"/>
    <p:sldId id="1799" r:id="rId71"/>
    <p:sldId id="1800" r:id="rId72"/>
    <p:sldId id="258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189" autoAdjust="0"/>
  </p:normalViewPr>
  <p:slideViewPr>
    <p:cSldViewPr snapToGrid="0">
      <p:cViewPr varScale="1">
        <p:scale>
          <a:sx n="69" d="100"/>
          <a:sy n="69" d="100"/>
        </p:scale>
        <p:origin x="318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C1F70C-5BF6-43D2-96A0-6511110BD68E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CC9EBA-D40F-4B2C-8629-D756AD22D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106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anditalgs.com/2016/10/01/adversarial-bandits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research/blog/exploring-the-fundamentals-of-multi-armed-bandits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oundai.com/project/on-multi-armed-bandit-designs-for-phase-i-clinical-trials/1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icrosoft.com/en-us/research/blog/contextual-bandit-breakthrough-enables-deeper-personalization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research/blog/exploring-the-fundamentals-of-multi-armed-bandits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AA897F7C-541D-514B-A114-CD1201CB23D6}" type="slidenum">
              <a:rPr lang="de-DE" altLang="x-none"/>
              <a:pPr>
                <a:spcBef>
                  <a:spcPct val="0"/>
                </a:spcBef>
              </a:pPr>
              <a:t>1</a:t>
            </a:fld>
            <a:endParaRPr lang="de-DE" altLang="x-none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x-none" dirty="0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[1]  Chapter 27 in </a:t>
            </a:r>
            <a:r>
              <a:rPr lang="en-US" dirty="0"/>
              <a:t>Lattimore, T., &amp; </a:t>
            </a:r>
            <a:r>
              <a:rPr lang="en-US" dirty="0" err="1"/>
              <a:t>Szepesvári</a:t>
            </a:r>
            <a:r>
              <a:rPr lang="en-US" dirty="0"/>
              <a:t>, C. (2020). Bandit algorithms. </a:t>
            </a:r>
            <a:r>
              <a:rPr lang="en-US" i="1" dirty="0"/>
              <a:t>Cambridge Press, 2020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[2] </a:t>
            </a:r>
            <a:r>
              <a:rPr lang="en-US" i="0" dirty="0">
                <a:hlinkClick r:id="rId3"/>
              </a:rPr>
              <a:t>https://banditalgs.com/2016/10/01/adversarial-bandits/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[3] Chapter 30 in </a:t>
            </a:r>
            <a:r>
              <a:rPr lang="en-US" dirty="0"/>
              <a:t>Lattimore, T., &amp; </a:t>
            </a:r>
            <a:r>
              <a:rPr lang="en-US" dirty="0" err="1"/>
              <a:t>Szepesvári</a:t>
            </a:r>
            <a:r>
              <a:rPr lang="en-US" dirty="0"/>
              <a:t>, C. (2020). Bandit algorithms. </a:t>
            </a:r>
            <a:r>
              <a:rPr lang="en-US" i="1" dirty="0"/>
              <a:t>Cambridge Press, 2020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[4] </a:t>
            </a:r>
            <a:r>
              <a:rPr lang="en-US" dirty="0"/>
              <a:t>Kleinberg, R. D. (2005). Nearly tight bounds for the continuum-armed bandit problem. In </a:t>
            </a:r>
            <a:r>
              <a:rPr lang="en-US" i="1" dirty="0"/>
              <a:t>Advances in Neural Information Processing Systems</a:t>
            </a:r>
            <a:r>
              <a:rPr lang="en-US" dirty="0"/>
              <a:t> (pp. 697-704).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[5] Chapter 32 in </a:t>
            </a:r>
            <a:r>
              <a:rPr lang="en-US" dirty="0"/>
              <a:t>Lattimore, T., &amp; </a:t>
            </a:r>
            <a:r>
              <a:rPr lang="en-US" dirty="0" err="1"/>
              <a:t>Szepesvári</a:t>
            </a:r>
            <a:r>
              <a:rPr lang="en-US" dirty="0"/>
              <a:t>, C. (2020). Bandit algorithms. </a:t>
            </a:r>
            <a:r>
              <a:rPr lang="en-US" i="1" dirty="0"/>
              <a:t>Cambridge Press, 2020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[6] John C Gittins. Bandit processes and dynamic allocation indices. Journal of the Royal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Statistical Society. Series B (Methodological), pages 148{177, 1979.</a:t>
            </a:r>
            <a:endParaRPr lang="en-US" dirty="0"/>
          </a:p>
          <a:p>
            <a:r>
              <a:rPr lang="en-US" dirty="0"/>
              <a:t>[7]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John Gittins, Kevin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Glazebrook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Richard Weber. Multi-armed bandit allocation indices.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John Wiley &amp; Sons, 2011.</a:t>
            </a:r>
          </a:p>
          <a:p>
            <a:r>
              <a:rPr lang="en-US" dirty="0"/>
              <a:t>[8]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Emilie Kaufmann, Olivier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Cappe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Aurelien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Garivier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On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bayesian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upper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condence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bounds for bandit problems. In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Articial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Intelligence and Statistics, pages 592-600, 2012.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[9] Chapter-7 in </a:t>
            </a:r>
            <a:r>
              <a:rPr lang="en-US" dirty="0"/>
              <a:t>Lattimore, T., &amp; </a:t>
            </a:r>
            <a:r>
              <a:rPr lang="en-US" dirty="0" err="1"/>
              <a:t>Szepesvári</a:t>
            </a:r>
            <a:r>
              <a:rPr lang="en-US" dirty="0"/>
              <a:t>, C. (2020). Bandit algorithms. </a:t>
            </a:r>
            <a:r>
              <a:rPr lang="en-US" i="1" dirty="0"/>
              <a:t>Cambridge Press, 2020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C9EBA-D40F-4B2C-8629-D756AD22D0E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375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C9EBA-D40F-4B2C-8629-D756AD22D0E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88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https://en.wikipedia.org/wiki/Transduction_(machine_learning)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C9EBA-D40F-4B2C-8629-D756AD22D0E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63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>
                <a:hlinkClick r:id="rId3"/>
              </a:rPr>
              <a:t>https://www.microsoft.com/en-us/research/blog/exploring-the-fundamentals-of-multi-armed-bandits/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C9EBA-D40F-4B2C-8629-D756AD22D0E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77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C9EBA-D40F-4B2C-8629-D756AD22D0E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0475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https://en.wikipedia.org/wiki/Transduction_(machine_learning)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C9EBA-D40F-4B2C-8629-D756AD22D0E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9673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https://en.wikipedia.org/wiki/Transduction_(machine_learning)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C9EBA-D40F-4B2C-8629-D756AD22D0E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635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Left plot:</a:t>
            </a:r>
            <a:r>
              <a:rPr lang="en-US" dirty="0"/>
              <a:t> TD learning approximate true value of the states (black line) after 100 steps.</a:t>
            </a:r>
          </a:p>
          <a:p>
            <a:endParaRPr lang="en-US" dirty="0"/>
          </a:p>
          <a:p>
            <a:r>
              <a:rPr lang="en-US" b="1" dirty="0"/>
              <a:t>Right plot: </a:t>
            </a:r>
          </a:p>
          <a:p>
            <a:r>
              <a:rPr lang="en-US" dirty="0"/>
              <a:t>RMSE – Root mean-squared error between the value function learned and the true value</a:t>
            </a:r>
          </a:p>
          <a:p>
            <a:r>
              <a:rPr lang="en-US" dirty="0"/>
              <a:t>function, averaged over the five states, then averaged over 100 runs.</a:t>
            </a:r>
          </a:p>
          <a:p>
            <a:r>
              <a:rPr lang="en-US" dirty="0"/>
              <a:t>Low step size in makes TD and MC error curves smoother, however it takes longer to drop. Both converge to the </a:t>
            </a:r>
            <a:r>
              <a:rPr lang="en-US" dirty="0" err="1"/>
              <a:t>trur</a:t>
            </a:r>
            <a:r>
              <a:rPr lang="en-US" dirty="0"/>
              <a:t> value, but MC is noisier (higher variance).</a:t>
            </a:r>
          </a:p>
          <a:p>
            <a:endParaRPr lang="en-US" dirty="0"/>
          </a:p>
          <a:p>
            <a:r>
              <a:rPr lang="en-US" dirty="0"/>
              <a:t>Larger step size makes TD approximate faster, but it stabilizes at a higher error level.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0B68B-4352-40B1-9F57-DA12DBB3F63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5850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0B68B-4352-40B1-9F57-DA12DBB3F63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691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https://en.wikipedia.org/wiki/Transduction_(machine_learning)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C9EBA-D40F-4B2C-8629-D756AD22D0E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298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https://en.wikipedia.org/wiki/Transduction_(machine_learning)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C9EBA-D40F-4B2C-8629-D756AD22D0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868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We will vary these two components.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0B68B-4352-40B1-9F57-DA12DBB3F63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5251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C9EBA-D40F-4B2C-8629-D756AD22D0E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889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C9EBA-D40F-4B2C-8629-D756AD22D0E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386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[1] W. R. Thompson. On the likelihood that one unknown probability exceeds another in view of the evidence of two samples.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Biometrika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25:285–294, 1933.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[2] H. Robbins. Some aspects of the sequential design of experiments. Bulletin of the American Mathematical Society, 55:527–535, 1952.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[3] 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Zelen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Play the winner rule and the controlled clinical trials. Journal of the American Statistical Association, 64:131–146, 1969.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[4] Aziz et al., 2019, "On Multi-Armed Bandit Designs for Phase I Clinical Trials",  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https://www.groundai.com/project/on-multi-armed-bandit-designs-for-phase-i-clinical-trials/1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[5] D.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Bergemann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J.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Valimaki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Learning and strategic pricing.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Econometrica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64:1125–1149, 1996.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[6] D.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Bergemann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U. Hege. The financing of innovation: Learning and stopping. RAND Journal of Economics, 36 (4):719–752, 2005.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[7] R. D. Kleinberg and T. Leighton. The value of knowing a demand curve: Bounds on regret for online posted-price auctions. In Proceedings of the 44th Annual IEEE Symposium on Foundations of Computer Science (FOCS), pages 594–605, 2003.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[8] F. Caro and G.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Gallien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Dynamic assortment with demand learning for seasonal consumer goods. Management Science, 53:276–292, 2007.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[9] S. Pandey, D. Agarwal, D.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Charkrabarti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V.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Josifovski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Bandits for taxonomies: A model-based approach. In SIAM International Conference on Data Mining, 2007.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[10] </a:t>
            </a:r>
            <a:r>
              <a:rPr lang="en-US" dirty="0"/>
              <a:t>Lu, T., </a:t>
            </a:r>
            <a:r>
              <a:rPr lang="en-US" dirty="0" err="1"/>
              <a:t>Pál</a:t>
            </a:r>
            <a:r>
              <a:rPr lang="en-US" dirty="0"/>
              <a:t>, D., &amp; </a:t>
            </a:r>
            <a:r>
              <a:rPr lang="en-US" dirty="0" err="1"/>
              <a:t>Pál</a:t>
            </a:r>
            <a:r>
              <a:rPr lang="en-US" dirty="0"/>
              <a:t>, M. (2009). Showing relevant ads via context multi-armed bandits. In </a:t>
            </a:r>
            <a:r>
              <a:rPr lang="en-US" i="1" dirty="0"/>
              <a:t>Proceedings of AISTATS</a:t>
            </a:r>
            <a:r>
              <a:rPr lang="en-US" dirty="0"/>
              <a:t>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[11] Microsoft Research, 2017, "Contextual bandit breakthrough enables deeper personalization",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https://www.microsoft.com/en-us/research/blog/contextual-bandit-breakthrough-enables-deeper-personalization/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[12] B.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Awerbuch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R. D. Kleinberg. Adaptive routing with end-to-end feedback: distributed learning and geometric approaches. In Proceedings of the 36th ACM Symposium on Theory of Computing (STOC), pages 45–53, 2004.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[13]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Carrascosa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M., &amp;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Bellalta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B. (2019). Decentralized AP selection using Multi-Armed Bandits: Opportunistic {\epsilon}-Greedy with Stickiness. 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arXiv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preprint arXiv:1903.00281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C9EBA-D40F-4B2C-8629-D756AD22D0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88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>
                <a:hlinkClick r:id="rId3"/>
              </a:rPr>
              <a:t>https://www.microsoft.com/en-us/research/blog/exploring-the-fundamentals-of-multi-armed-bandits/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C9EBA-D40F-4B2C-8629-D756AD22D0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397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C9EBA-D40F-4B2C-8629-D756AD22D0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047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C9EBA-D40F-4B2C-8629-D756AD22D0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612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[Silver 2015] https://www.davidsilver.uk/wp-content/uploads/2020/03/XX.pdf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C9EBA-D40F-4B2C-8629-D756AD22D0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697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[Silver 2015] https://www.davidsilver.uk/wp-content/uploads/2020/03/XX.pdf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C9EBA-D40F-4B2C-8629-D756AD22D0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2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C9EBA-D40F-4B2C-8629-D756AD22D0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144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3909485"/>
            <a:ext cx="11468097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5" y="3902392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72877766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 x Text (Box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2228866"/>
            <a:ext cx="2112433" cy="4176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2228866"/>
            <a:ext cx="2114551" cy="4176167"/>
          </a:xfrm>
        </p:spPr>
        <p:txBody>
          <a:bodyPr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2228866"/>
            <a:ext cx="2114551" cy="4176167"/>
          </a:xfrm>
        </p:spPr>
        <p:txBody>
          <a:bodyPr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2228866"/>
            <a:ext cx="2114551" cy="4176167"/>
          </a:xfrm>
        </p:spPr>
        <p:txBody>
          <a:bodyPr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78369" y="1653118"/>
            <a:ext cx="2112433" cy="383729"/>
          </a:xfr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832102" y="1653118"/>
            <a:ext cx="2112433" cy="383729"/>
          </a:xfr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184765" y="1653118"/>
            <a:ext cx="2112433" cy="383729"/>
          </a:xfr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7525592" y="1653118"/>
            <a:ext cx="2112433" cy="383729"/>
          </a:xfr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4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D9056D4C-34C4-4B6E-9840-2166E4C8C89A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36081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+ Picture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832101" y="1653116"/>
            <a:ext cx="6815668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4" y="1653118"/>
            <a:ext cx="2351616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9056D4C-34C4-4B6E-9840-2166E4C8C89A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853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+ Picture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183721" y="1653116"/>
            <a:ext cx="4464049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6" y="1653118"/>
            <a:ext cx="4705349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9056D4C-34C4-4B6E-9840-2166E4C8C89A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360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+ Pictur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7535337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3" y="1653118"/>
            <a:ext cx="7056967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9056D4C-34C4-4B6E-9840-2166E4C8C89A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9414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X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1" y="1653118"/>
            <a:ext cx="9649883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9056D4C-34C4-4B6E-9840-2166E4C8C89A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9159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 bwMode="gray">
          <a:xfrm>
            <a:off x="239186" y="3909485"/>
            <a:ext cx="11468100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Rectangle 13"/>
          <p:cNvSpPr/>
          <p:nvPr/>
        </p:nvSpPr>
        <p:spPr bwMode="gray">
          <a:xfrm>
            <a:off x="143339" y="2"/>
            <a:ext cx="9745727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8" y="3909485"/>
            <a:ext cx="11228913" cy="2495551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1" name="Rectangle 10"/>
          <p:cNvSpPr/>
          <p:nvPr/>
        </p:nvSpPr>
        <p:spPr bwMode="gray">
          <a:xfrm>
            <a:off x="478368" y="3669244"/>
            <a:ext cx="11474448" cy="2402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 bwMode="gray">
          <a:xfrm>
            <a:off x="11707286" y="3912502"/>
            <a:ext cx="245532" cy="24925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450333890"/>
      </p:ext>
    </p:extLst>
  </p:cSld>
  <p:clrMapOvr>
    <a:masterClrMapping/>
  </p:clrMapOvr>
  <p:transition spd="slow">
    <p:wipe dir="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71903" y="6486805"/>
            <a:ext cx="1346886" cy="260300"/>
          </a:xfrm>
        </p:spPr>
        <p:txBody>
          <a:bodyPr/>
          <a:lstStyle/>
          <a:p>
            <a:fld id="{D9056D4C-34C4-4B6E-9840-2166E4C8C89A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8789" y="6486805"/>
            <a:ext cx="632966" cy="260792"/>
          </a:xfrm>
        </p:spPr>
        <p:txBody>
          <a:bodyPr/>
          <a:lstStyle/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3064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1513-3E4F-4F85-8044-27F5FCBE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7C422-BD6C-4F48-90BB-A01C457D8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89B59-42D8-4BA7-A41F-0A6EFB2E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56D4C-34C4-4B6E-9840-2166E4C8C89A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839DF-10E3-422C-8C24-E993391AE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126DC-405E-4066-8C79-D21920D85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810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3D830-3D77-4832-9334-6E0E764C9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182E0-898C-46D0-AC6C-51C72B673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C4E3D-982B-49CC-BB95-3BE5721A2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56D4C-34C4-4B6E-9840-2166E4C8C89A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A5607-59D8-458D-9343-83B445DC7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342DC-9D6C-432F-9C5B-62BDF72B7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225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3909485"/>
            <a:ext cx="11468097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5" y="3902392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3197932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4805683"/>
            <a:ext cx="11468100" cy="18406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8686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170183666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4805683"/>
            <a:ext cx="11468100" cy="18406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8686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11880138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3909485"/>
            <a:ext cx="11468100" cy="27368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3909486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383745344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4805683"/>
            <a:ext cx="11468100" cy="18406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9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3218034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78366" y="1291472"/>
            <a:ext cx="11380553" cy="5113563"/>
          </a:xfrm>
          <a:noFill/>
        </p:spPr>
        <p:txBody>
          <a:bodyPr lIns="0" tIns="0" rIns="0" bIns="0"/>
          <a:lstStyle>
            <a:lvl1pPr marL="478355" indent="-478355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67">
                <a:solidFill>
                  <a:schemeClr val="tx1"/>
                </a:solidFill>
              </a:defRPr>
            </a:lvl1pPr>
            <a:lvl2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2pPr>
            <a:lvl3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3pPr>
            <a:lvl4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4pPr>
            <a:lvl5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5pPr>
            <a:lvl6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6pPr>
            <a:lvl7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7pPr>
            <a:lvl8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8pPr>
            <a:lvl9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44391"/>
      </p:ext>
    </p:extLst>
  </p:cSld>
  <p:clrMapOvr>
    <a:masterClrMapping/>
  </p:clrMapOvr>
  <p:transition spd="slow">
    <p:wipe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8369" y="1282046"/>
            <a:ext cx="11474451" cy="5122988"/>
          </a:xfrm>
        </p:spPr>
        <p:txBody>
          <a:bodyPr/>
          <a:lstStyle>
            <a:lvl5pPr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26804"/>
            <a:ext cx="2063751" cy="32273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 bwMode="gray">
          <a:xfrm>
            <a:off x="11121081" y="6508122"/>
            <a:ext cx="831739" cy="256032"/>
          </a:xfrm>
          <a:prstGeom prst="rect">
            <a:avLst/>
          </a:prstGeom>
        </p:spPr>
        <p:txBody>
          <a:bodyPr vert="horz" lIns="108000" tIns="0" rIns="0" bIns="0" rtlCol="0" anchor="b"/>
          <a:lstStyle>
            <a:defPPr>
              <a:defRPr lang="en-US"/>
            </a:defPPr>
            <a:lvl1pPr marL="0" algn="l" defTabSz="914400" rtl="0" eaLnBrk="1" latinLnBrk="0" hangingPunct="1"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1D4785-C884-4A75-B2F1-2B7564BBB7E2}" type="slidenum">
              <a:rPr lang="en-US" smtClean="0"/>
              <a:pPr/>
              <a:t>‹#›</a:t>
            </a:fld>
            <a:r>
              <a:rPr lang="en-US" dirty="0"/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19020328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225486"/>
            <a:ext cx="11474451" cy="2141612"/>
          </a:xfrm>
        </p:spPr>
        <p:txBody>
          <a:bodyPr>
            <a:spAutoFit/>
          </a:bodyPr>
          <a:lstStyle>
            <a:lvl1pPr marL="239994" indent="-239994">
              <a:buClr>
                <a:schemeClr val="accent1"/>
              </a:buClr>
              <a:buFont typeface="Arial" panose="020B0604020202020204" pitchFamily="34" charset="0"/>
              <a:buChar char="■"/>
              <a:defRPr baseline="0"/>
            </a:lvl1pPr>
            <a:lvl2pPr marL="479988" indent="-241294">
              <a:buFont typeface="Arial" panose="020B0604020202020204" pitchFamily="34" charset="0"/>
              <a:buChar char="□"/>
              <a:defRPr/>
            </a:lvl2pPr>
            <a:lvl3pPr marL="719982" indent="-239994">
              <a:buFont typeface="Arial" panose="020B0604020202020204" pitchFamily="34" charset="0"/>
              <a:buChar char="–"/>
              <a:defRPr/>
            </a:lvl3pPr>
            <a:lvl4pPr marL="359991" indent="-359991">
              <a:buFont typeface="+mj-lt"/>
              <a:buAutoNum type="arabicPeriod"/>
              <a:defRPr/>
            </a:lvl4pPr>
            <a:lvl5pPr marL="719982" indent="-359991">
              <a:buFont typeface="+mj-lt"/>
              <a:buAutoNum type="alphaLcParenR"/>
              <a:defRPr/>
            </a:lvl5pPr>
            <a:lvl6pPr marL="0" indent="0">
              <a:spcBef>
                <a:spcPts val="533"/>
              </a:spcBef>
              <a:spcAft>
                <a:spcPts val="533"/>
              </a:spcAft>
              <a:buNone/>
              <a:defRPr sz="2133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>
          <a:xfrm>
            <a:off x="9996626" y="6501896"/>
            <a:ext cx="1214626" cy="253655"/>
          </a:xfrm>
        </p:spPr>
        <p:txBody>
          <a:bodyPr/>
          <a:lstStyle/>
          <a:p>
            <a:fld id="{D9056D4C-34C4-4B6E-9840-2166E4C8C89A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13922"/>
            <a:ext cx="2063751" cy="24162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19935" y="6526804"/>
            <a:ext cx="732885" cy="228747"/>
          </a:xfrm>
        </p:spPr>
        <p:txBody>
          <a:bodyPr/>
          <a:lstStyle/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56156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7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5181602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802232" y="6484771"/>
            <a:ext cx="2063751" cy="240773"/>
          </a:xfrm>
        </p:spPr>
        <p:txBody>
          <a:bodyPr/>
          <a:lstStyle/>
          <a:p>
            <a:fld id="{D9056D4C-34C4-4B6E-9840-2166E4C8C89A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74135" y="6484771"/>
            <a:ext cx="2063751" cy="29265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9889069" y="6484771"/>
            <a:ext cx="2063751" cy="240773"/>
          </a:xfrm>
        </p:spPr>
        <p:txBody>
          <a:bodyPr/>
          <a:lstStyle/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22769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D9056D4C-34C4-4B6E-9840-2166E4C8C89A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9755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x Text (Box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2228866"/>
            <a:ext cx="2112433" cy="4176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2228866"/>
            <a:ext cx="2114551" cy="4176167"/>
          </a:xfrm>
        </p:spPr>
        <p:txBody>
          <a:bodyPr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2228866"/>
            <a:ext cx="2114551" cy="4176167"/>
          </a:xfrm>
        </p:spPr>
        <p:txBody>
          <a:bodyPr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2228866"/>
            <a:ext cx="2114551" cy="4176167"/>
          </a:xfrm>
        </p:spPr>
        <p:txBody>
          <a:bodyPr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78369" y="1653118"/>
            <a:ext cx="2112433" cy="383729"/>
          </a:xfr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832102" y="1653118"/>
            <a:ext cx="2112433" cy="383729"/>
          </a:xfr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184765" y="1653118"/>
            <a:ext cx="2112433" cy="383729"/>
          </a:xfr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7525592" y="1653118"/>
            <a:ext cx="2112433" cy="383729"/>
          </a:xfr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4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D9056D4C-34C4-4B6E-9840-2166E4C8C89A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6561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832101" y="1653116"/>
            <a:ext cx="6815668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4" y="1653118"/>
            <a:ext cx="2351616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9056D4C-34C4-4B6E-9840-2166E4C8C89A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7717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3909485"/>
            <a:ext cx="11468100" cy="27368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3909486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937570137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183721" y="1653116"/>
            <a:ext cx="4464049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6" y="1653118"/>
            <a:ext cx="4705349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9056D4C-34C4-4B6E-9840-2166E4C8C89A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49403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7535337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3" y="1653118"/>
            <a:ext cx="7056967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9056D4C-34C4-4B6E-9840-2166E4C8C89A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56514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1" y="1653118"/>
            <a:ext cx="9649883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9056D4C-34C4-4B6E-9840-2166E4C8C89A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276325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 bwMode="gray">
          <a:xfrm>
            <a:off x="239186" y="3909485"/>
            <a:ext cx="11468100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Rectangle 13"/>
          <p:cNvSpPr/>
          <p:nvPr/>
        </p:nvSpPr>
        <p:spPr bwMode="gray">
          <a:xfrm>
            <a:off x="143339" y="2"/>
            <a:ext cx="9745727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8" y="3909485"/>
            <a:ext cx="11228913" cy="2495551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1" name="Rectangle 10"/>
          <p:cNvSpPr/>
          <p:nvPr/>
        </p:nvSpPr>
        <p:spPr bwMode="gray">
          <a:xfrm>
            <a:off x="478368" y="3669244"/>
            <a:ext cx="11474448" cy="2402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 bwMode="gray">
          <a:xfrm>
            <a:off x="11707286" y="3912502"/>
            <a:ext cx="245532" cy="24925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069970316"/>
      </p:ext>
    </p:extLst>
  </p:cSld>
  <p:clrMapOvr>
    <a:masterClrMapping/>
  </p:clrMapOvr>
  <p:transition spd="slow">
    <p:wipe dir="d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71903" y="6486805"/>
            <a:ext cx="1346886" cy="260300"/>
          </a:xfrm>
        </p:spPr>
        <p:txBody>
          <a:bodyPr/>
          <a:lstStyle/>
          <a:p>
            <a:fld id="{D9056D4C-34C4-4B6E-9840-2166E4C8C89A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8789" y="6486805"/>
            <a:ext cx="632966" cy="260792"/>
          </a:xfrm>
        </p:spPr>
        <p:txBody>
          <a:bodyPr/>
          <a:lstStyle/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1726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1513-3E4F-4F85-8044-27F5FCBE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7C422-BD6C-4F48-90BB-A01C457D8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89B59-42D8-4BA7-A41F-0A6EFB2E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56D4C-34C4-4B6E-9840-2166E4C8C89A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839DF-10E3-422C-8C24-E993391AE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126DC-405E-4066-8C79-D21920D85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9790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3D830-3D77-4832-9334-6E0E764C9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182E0-898C-46D0-AC6C-51C72B673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C4E3D-982B-49CC-BB95-3BE5721A2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56D4C-34C4-4B6E-9840-2166E4C8C89A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A5607-59D8-458D-9343-83B445DC7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342DC-9D6C-432F-9C5B-62BDF72B7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86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Orang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4805683"/>
            <a:ext cx="11468100" cy="18406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9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98431179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78366" y="1291472"/>
            <a:ext cx="11380553" cy="5113563"/>
          </a:xfrm>
          <a:noFill/>
        </p:spPr>
        <p:txBody>
          <a:bodyPr lIns="0" tIns="0" rIns="0" bIns="0"/>
          <a:lstStyle>
            <a:lvl1pPr marL="478355" indent="-478355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67">
                <a:solidFill>
                  <a:schemeClr val="tx1"/>
                </a:solidFill>
              </a:defRPr>
            </a:lvl1pPr>
            <a:lvl2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2pPr>
            <a:lvl3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3pPr>
            <a:lvl4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4pPr>
            <a:lvl5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5pPr>
            <a:lvl6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6pPr>
            <a:lvl7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7pPr>
            <a:lvl8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8pPr>
            <a:lvl9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7946884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8369" y="1282046"/>
            <a:ext cx="11474451" cy="5122988"/>
          </a:xfrm>
        </p:spPr>
        <p:txBody>
          <a:bodyPr/>
          <a:lstStyle>
            <a:lvl5pPr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26804"/>
            <a:ext cx="2063751" cy="32273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 bwMode="gray">
          <a:xfrm>
            <a:off x="11121081" y="6508122"/>
            <a:ext cx="831739" cy="256032"/>
          </a:xfrm>
          <a:prstGeom prst="rect">
            <a:avLst/>
          </a:prstGeom>
        </p:spPr>
        <p:txBody>
          <a:bodyPr vert="horz" lIns="108000" tIns="0" rIns="0" bIns="0" rtlCol="0" anchor="b"/>
          <a:lstStyle>
            <a:defPPr>
              <a:defRPr lang="en-US"/>
            </a:defPPr>
            <a:lvl1pPr marL="0" algn="l" defTabSz="914400" rtl="0" eaLnBrk="1" latinLnBrk="0" hangingPunct="1"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1D4785-C884-4A75-B2F1-2B7564BBB7E2}" type="slidenum">
              <a:rPr lang="en-US" smtClean="0"/>
              <a:pPr/>
              <a:t>‹#›</a:t>
            </a:fld>
            <a:r>
              <a:rPr lang="en-US" dirty="0"/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228940250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- 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225486"/>
            <a:ext cx="11474451" cy="2141612"/>
          </a:xfrm>
        </p:spPr>
        <p:txBody>
          <a:bodyPr>
            <a:spAutoFit/>
          </a:bodyPr>
          <a:lstStyle>
            <a:lvl1pPr marL="239994" indent="-239994">
              <a:buClr>
                <a:schemeClr val="accent1"/>
              </a:buClr>
              <a:buFont typeface="Arial" panose="020B0604020202020204" pitchFamily="34" charset="0"/>
              <a:buChar char="■"/>
              <a:defRPr baseline="0"/>
            </a:lvl1pPr>
            <a:lvl2pPr marL="479988" indent="-241294">
              <a:buFont typeface="Arial" panose="020B0604020202020204" pitchFamily="34" charset="0"/>
              <a:buChar char="□"/>
              <a:defRPr/>
            </a:lvl2pPr>
            <a:lvl3pPr marL="719982" indent="-239994">
              <a:buFont typeface="Arial" panose="020B0604020202020204" pitchFamily="34" charset="0"/>
              <a:buChar char="–"/>
              <a:defRPr/>
            </a:lvl3pPr>
            <a:lvl4pPr marL="359991" indent="-359991">
              <a:buFont typeface="+mj-lt"/>
              <a:buAutoNum type="arabicPeriod"/>
              <a:defRPr/>
            </a:lvl4pPr>
            <a:lvl5pPr marL="719982" indent="-359991">
              <a:buFont typeface="+mj-lt"/>
              <a:buAutoNum type="alphaLcParenR"/>
              <a:defRPr/>
            </a:lvl5pPr>
            <a:lvl6pPr marL="0" indent="0">
              <a:spcBef>
                <a:spcPts val="533"/>
              </a:spcBef>
              <a:spcAft>
                <a:spcPts val="533"/>
              </a:spcAft>
              <a:buNone/>
              <a:defRPr sz="2133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>
          <a:xfrm>
            <a:off x="9996626" y="6501896"/>
            <a:ext cx="1214626" cy="253655"/>
          </a:xfrm>
        </p:spPr>
        <p:txBody>
          <a:bodyPr/>
          <a:lstStyle/>
          <a:p>
            <a:fld id="{D9056D4C-34C4-4B6E-9840-2166E4C8C89A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13922"/>
            <a:ext cx="2063751" cy="24162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19935" y="6526804"/>
            <a:ext cx="732885" cy="228747"/>
          </a:xfrm>
        </p:spPr>
        <p:txBody>
          <a:bodyPr/>
          <a:lstStyle/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74992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7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5181602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802232" y="6484771"/>
            <a:ext cx="2063751" cy="240773"/>
          </a:xfrm>
        </p:spPr>
        <p:txBody>
          <a:bodyPr/>
          <a:lstStyle/>
          <a:p>
            <a:fld id="{D9056D4C-34C4-4B6E-9840-2166E4C8C89A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74135" y="6484771"/>
            <a:ext cx="2063751" cy="29265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9889069" y="6484771"/>
            <a:ext cx="2063751" cy="240773"/>
          </a:xfrm>
        </p:spPr>
        <p:txBody>
          <a:bodyPr/>
          <a:lstStyle/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342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D9056D4C-34C4-4B6E-9840-2166E4C8C89A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0267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236227" y="1"/>
            <a:ext cx="9651779" cy="1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78369" y="144001"/>
            <a:ext cx="9169401" cy="555840"/>
          </a:xfrm>
          <a:prstGeom prst="rect">
            <a:avLst/>
          </a:prstGeom>
        </p:spPr>
        <p:txBody>
          <a:bodyPr vert="horz" lIns="0" tIns="144000" rIns="0" bIns="0" rtlCol="0" anchor="t" anchorCtr="0">
            <a:spAutoFit/>
          </a:bodyPr>
          <a:lstStyle/>
          <a:p>
            <a:r>
              <a:rPr lang="de-DE" dirty="0"/>
              <a:t>Write your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78369" y="1213308"/>
            <a:ext cx="11473384" cy="214161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9922476" y="6486804"/>
            <a:ext cx="1257529" cy="260793"/>
          </a:xfrm>
          <a:prstGeom prst="rect">
            <a:avLst/>
          </a:prstGeom>
        </p:spPr>
        <p:txBody>
          <a:bodyPr vert="horz" lIns="108000" tIns="0" rIns="0" bIns="0" rtlCol="0" anchor="t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D9056D4C-34C4-4B6E-9840-2166E4C8C89A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6463" y="6466788"/>
            <a:ext cx="2063751" cy="280809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180006" y="6486805"/>
            <a:ext cx="771750" cy="260792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35593" y="1407799"/>
            <a:ext cx="132605" cy="5232392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12208807" y="1407799"/>
            <a:ext cx="132605" cy="5232392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6027687" y="-5942288"/>
            <a:ext cx="132605" cy="11715527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6027687" y="1101918"/>
            <a:ext cx="132605" cy="11715527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9744406" y="3188974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6" name="Rectangle 65"/>
          <p:cNvSpPr/>
          <p:nvPr/>
        </p:nvSpPr>
        <p:spPr bwMode="gray">
          <a:xfrm>
            <a:off x="236225" y="774868"/>
            <a:ext cx="9651779" cy="3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61" name="Group 11"/>
          <p:cNvGrpSpPr>
            <a:grpSpLocks noChangeAspect="1"/>
          </p:cNvGrpSpPr>
          <p:nvPr/>
        </p:nvGrpSpPr>
        <p:grpSpPr bwMode="gray">
          <a:xfrm>
            <a:off x="10149041" y="-10957"/>
            <a:ext cx="1824204" cy="1041877"/>
            <a:chOff x="2109" y="940"/>
            <a:chExt cx="991" cy="566"/>
          </a:xfrm>
        </p:grpSpPr>
        <p:sp>
          <p:nvSpPr>
            <p:cNvPr id="6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63" name="Picture 12"/>
            <p:cNvPicPr>
              <a:picLocks noChangeAspect="1" noChangeArrowheads="1"/>
            </p:cNvPicPr>
            <p:nvPr/>
          </p:nvPicPr>
          <p:blipFill rotWithShape="1"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4" name="Rectangle 2048"/>
          <p:cNvSpPr/>
          <p:nvPr/>
        </p:nvSpPr>
        <p:spPr bwMode="gray">
          <a:xfrm>
            <a:off x="10128448" y="1155032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421097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ransition>
    <p:fade/>
  </p:transition>
  <p:txStyles>
    <p:titleStyle>
      <a:lvl1pPr algn="l" defTabSz="1219170" rtl="0" eaLnBrk="1" latinLnBrk="0" hangingPunct="1">
        <a:spcBef>
          <a:spcPct val="0"/>
        </a:spcBef>
        <a:buNone/>
        <a:defRPr sz="2667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241294" indent="-2412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■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479988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□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359991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rabicPeriod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719982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lphaLcParenR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Clr>
          <a:schemeClr val="accent1"/>
        </a:buClr>
        <a:buSzPct val="90000"/>
        <a:buFont typeface="Arial" panose="020B0604020202020204" pitchFamily="34" charset="0"/>
        <a:buNone/>
        <a:defRPr sz="2133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236227" y="1"/>
            <a:ext cx="9651779" cy="1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78369" y="144001"/>
            <a:ext cx="9169401" cy="555840"/>
          </a:xfrm>
          <a:prstGeom prst="rect">
            <a:avLst/>
          </a:prstGeom>
        </p:spPr>
        <p:txBody>
          <a:bodyPr vert="horz" lIns="0" tIns="144000" rIns="0" bIns="0" rtlCol="0" anchor="t" anchorCtr="0">
            <a:spAutoFit/>
          </a:bodyPr>
          <a:lstStyle/>
          <a:p>
            <a:r>
              <a:rPr lang="de-DE" dirty="0"/>
              <a:t>Write your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78369" y="1213308"/>
            <a:ext cx="11473384" cy="214161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9922476" y="6486804"/>
            <a:ext cx="1257529" cy="260793"/>
          </a:xfrm>
          <a:prstGeom prst="rect">
            <a:avLst/>
          </a:prstGeom>
        </p:spPr>
        <p:txBody>
          <a:bodyPr vert="horz" lIns="108000" tIns="0" rIns="0" bIns="0" rtlCol="0" anchor="t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D9056D4C-34C4-4B6E-9840-2166E4C8C89A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6463" y="6466788"/>
            <a:ext cx="2063751" cy="280809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180006" y="6486805"/>
            <a:ext cx="771750" cy="260792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fld id="{1915DC07-6425-4740-9695-FB9F2ED48CC1}" type="slidenum">
              <a:rPr lang="en-US" smtClean="0"/>
              <a:t>‹#›</a:t>
            </a:fld>
            <a:endParaRPr lang="en-US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35593" y="1407799"/>
            <a:ext cx="132605" cy="5232392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12208807" y="1407799"/>
            <a:ext cx="132605" cy="5232392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6027687" y="-5942288"/>
            <a:ext cx="132605" cy="11715527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6027687" y="1101918"/>
            <a:ext cx="132605" cy="11715527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9744406" y="3188974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6" name="Rectangle 65"/>
          <p:cNvSpPr/>
          <p:nvPr/>
        </p:nvSpPr>
        <p:spPr bwMode="gray">
          <a:xfrm>
            <a:off x="236225" y="774868"/>
            <a:ext cx="9651779" cy="3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61" name="Group 11"/>
          <p:cNvGrpSpPr>
            <a:grpSpLocks noChangeAspect="1"/>
          </p:cNvGrpSpPr>
          <p:nvPr/>
        </p:nvGrpSpPr>
        <p:grpSpPr bwMode="gray">
          <a:xfrm>
            <a:off x="10149041" y="-10957"/>
            <a:ext cx="1824204" cy="1041877"/>
            <a:chOff x="2109" y="940"/>
            <a:chExt cx="991" cy="566"/>
          </a:xfrm>
        </p:grpSpPr>
        <p:sp>
          <p:nvSpPr>
            <p:cNvPr id="6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63" name="Picture 12"/>
            <p:cNvPicPr>
              <a:picLocks noChangeAspect="1" noChangeArrowheads="1"/>
            </p:cNvPicPr>
            <p:nvPr/>
          </p:nvPicPr>
          <p:blipFill rotWithShape="1"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4" name="Rectangle 2048"/>
          <p:cNvSpPr/>
          <p:nvPr/>
        </p:nvSpPr>
        <p:spPr bwMode="gray">
          <a:xfrm>
            <a:off x="10128448" y="1155032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797749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transition>
    <p:fade/>
  </p:transition>
  <p:txStyles>
    <p:titleStyle>
      <a:lvl1pPr algn="l" defTabSz="1219170" rtl="0" eaLnBrk="1" latinLnBrk="0" hangingPunct="1">
        <a:spcBef>
          <a:spcPct val="0"/>
        </a:spcBef>
        <a:buNone/>
        <a:defRPr sz="2667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241294" indent="-2412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■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479988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□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359991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rabicPeriod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719982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lphaLcParenR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Clr>
          <a:schemeClr val="accent1"/>
        </a:buClr>
        <a:buSzPct val="90000"/>
        <a:buFont typeface="Arial" panose="020B0604020202020204" pitchFamily="34" charset="0"/>
        <a:buNone/>
        <a:defRPr sz="2133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holger.giese@hpi.uni-potsdam.de)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Relationship Id="rId5" Type="http://schemas.openxmlformats.org/officeDocument/2006/relationships/hyperlink" Target="mailto:he.xu@hpi.de" TargetMode="External"/><Relationship Id="rId4" Type="http://schemas.openxmlformats.org/officeDocument/2006/relationships/hyperlink" Target="mailto:christian.adriano@hpi.d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banditalgs.com/2016/10/01/adversarial-bandits/" TargetMode="External"/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jlcbEZTgisQ&amp;pbjreload=10" TargetMode="External"/><Relationship Id="rId3" Type="http://schemas.openxmlformats.org/officeDocument/2006/relationships/hyperlink" Target="https://www.youtube.com/watch?v=7F0jPUyb7m4&amp;pbjreload=10" TargetMode="External"/><Relationship Id="rId7" Type="http://schemas.openxmlformats.org/officeDocument/2006/relationships/hyperlink" Target="https://www.youtube.com/watch?v=Qy-vum3GH-s&amp;pbjreload=10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www.youtube.com/watch?v=NyyLr6F4bkI&amp;pbjreload=10" TargetMode="External"/><Relationship Id="rId5" Type="http://schemas.openxmlformats.org/officeDocument/2006/relationships/hyperlink" Target="https://www.youtube.com/watch?v=xN11-epRuSU&amp;pbjreload=10" TargetMode="External"/><Relationship Id="rId10" Type="http://schemas.openxmlformats.org/officeDocument/2006/relationships/hyperlink" Target="https://www.youtube.com/watch?v=vz3D36VXefI&amp;list=PLE6Wd9FR--EdyJ5lbFl8UuGjecvVw66F6&amp;index=10" TargetMode="External"/><Relationship Id="rId4" Type="http://schemas.openxmlformats.org/officeDocument/2006/relationships/hyperlink" Target="https://www.youtube.com/watch?v=sGuiWX07sKw&amp;pbjreload=10" TargetMode="External"/><Relationship Id="rId9" Type="http://schemas.openxmlformats.org/officeDocument/2006/relationships/hyperlink" Target="https://www.youtube.com/watch?v=rETmf4NnlPM&amp;list=PL__ycckD1ec_yNMjDl-Lq4-1ZqHcXqgm7&amp;index=128&amp;pbjreload=10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hyperlink" Target="http://richsutton.com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www.youtube.com/watch?v=nnxHlg-2WgA&amp;list=PLqYmG7hTraZBKeNJ-JE_eyJHZ7XgBoAyb&amp;index=4" TargetMode="External"/><Relationship Id="rId5" Type="http://schemas.openxmlformats.org/officeDocument/2006/relationships/hyperlink" Target="https://www.davidsilver.uk/wp-content/uploads/2020/03/MC-TD.pdf" TargetMode="External"/><Relationship Id="rId4" Type="http://schemas.openxmlformats.org/officeDocument/2006/relationships/hyperlink" Target="https://sites.ualberta.ca/~szepesva/rlbook.html" TargetMode="External"/><Relationship Id="rId9" Type="http://schemas.openxmlformats.org/officeDocument/2006/relationships/image" Target="../media/image22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1.png"/><Relationship Id="rId13" Type="http://schemas.openxmlformats.org/officeDocument/2006/relationships/image" Target="../media/image160.png"/><Relationship Id="rId3" Type="http://schemas.openxmlformats.org/officeDocument/2006/relationships/image" Target="../media/image6.png"/><Relationship Id="rId7" Type="http://schemas.openxmlformats.org/officeDocument/2006/relationships/image" Target="../media/image1011.png"/><Relationship Id="rId12" Type="http://schemas.openxmlformats.org/officeDocument/2006/relationships/image" Target="../media/image157.png"/><Relationship Id="rId2" Type="http://schemas.openxmlformats.org/officeDocument/2006/relationships/image" Target="../media/image510.png"/><Relationship Id="rId16" Type="http://schemas.openxmlformats.org/officeDocument/2006/relationships/image" Target="../media/image191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10.png"/><Relationship Id="rId11" Type="http://schemas.openxmlformats.org/officeDocument/2006/relationships/image" Target="../media/image1410.png"/><Relationship Id="rId5" Type="http://schemas.openxmlformats.org/officeDocument/2006/relationships/image" Target="../media/image811.png"/><Relationship Id="rId15" Type="http://schemas.openxmlformats.org/officeDocument/2006/relationships/image" Target="../media/image181.png"/><Relationship Id="rId10" Type="http://schemas.openxmlformats.org/officeDocument/2006/relationships/image" Target="../media/image1310.png"/><Relationship Id="rId4" Type="http://schemas.openxmlformats.org/officeDocument/2006/relationships/image" Target="../media/image710.png"/><Relationship Id="rId9" Type="http://schemas.openxmlformats.org/officeDocument/2006/relationships/image" Target="../media/image1211.png"/><Relationship Id="rId14" Type="http://schemas.openxmlformats.org/officeDocument/2006/relationships/image" Target="../media/image17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3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9" Type="http://schemas.openxmlformats.org/officeDocument/2006/relationships/image" Target="../media/image62.png"/><Relationship Id="rId21" Type="http://schemas.openxmlformats.org/officeDocument/2006/relationships/image" Target="../media/image44.png"/><Relationship Id="rId34" Type="http://schemas.openxmlformats.org/officeDocument/2006/relationships/image" Target="../media/image57.png"/><Relationship Id="rId42" Type="http://schemas.openxmlformats.org/officeDocument/2006/relationships/image" Target="../media/image65.png"/><Relationship Id="rId7" Type="http://schemas.openxmlformats.org/officeDocument/2006/relationships/image" Target="../media/image301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32" Type="http://schemas.openxmlformats.org/officeDocument/2006/relationships/image" Target="../media/image55.png"/><Relationship Id="rId37" Type="http://schemas.openxmlformats.org/officeDocument/2006/relationships/image" Target="../media/image60.png"/><Relationship Id="rId40" Type="http://schemas.openxmlformats.org/officeDocument/2006/relationships/image" Target="../media/image63.png"/><Relationship Id="rId45" Type="http://schemas.openxmlformats.org/officeDocument/2006/relationships/image" Target="../media/image68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28" Type="http://schemas.openxmlformats.org/officeDocument/2006/relationships/image" Target="../media/image51.png"/><Relationship Id="rId36" Type="http://schemas.openxmlformats.org/officeDocument/2006/relationships/image" Target="../media/image59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31" Type="http://schemas.openxmlformats.org/officeDocument/2006/relationships/image" Target="../media/image54.png"/><Relationship Id="rId44" Type="http://schemas.openxmlformats.org/officeDocument/2006/relationships/image" Target="../media/image67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Relationship Id="rId27" Type="http://schemas.openxmlformats.org/officeDocument/2006/relationships/image" Target="../media/image50.png"/><Relationship Id="rId30" Type="http://schemas.openxmlformats.org/officeDocument/2006/relationships/image" Target="../media/image53.png"/><Relationship Id="rId35" Type="http://schemas.openxmlformats.org/officeDocument/2006/relationships/image" Target="../media/image58.png"/><Relationship Id="rId43" Type="http://schemas.openxmlformats.org/officeDocument/2006/relationships/image" Target="../media/image66.png"/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12" Type="http://schemas.openxmlformats.org/officeDocument/2006/relationships/image" Target="../media/image35.png"/><Relationship Id="rId17" Type="http://schemas.openxmlformats.org/officeDocument/2006/relationships/image" Target="../media/image400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38" Type="http://schemas.openxmlformats.org/officeDocument/2006/relationships/image" Target="../media/image61.png"/><Relationship Id="rId20" Type="http://schemas.openxmlformats.org/officeDocument/2006/relationships/image" Target="../media/image43.png"/><Relationship Id="rId41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richsutton.com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tor-lattimore.com/downloads/book/book.pdf" TargetMode="External"/><Relationship Id="rId5" Type="http://schemas.openxmlformats.org/officeDocument/2006/relationships/hyperlink" Target="https://web.stanford.edu/~bvr/pubs/TS_Tutorial.pdf" TargetMode="External"/><Relationship Id="rId10" Type="http://schemas.openxmlformats.org/officeDocument/2006/relationships/image" Target="../media/image6.jpeg"/><Relationship Id="rId4" Type="http://schemas.openxmlformats.org/officeDocument/2006/relationships/hyperlink" Target="https://arxiv.org/abs/1904.07272" TargetMode="External"/><Relationship Id="rId9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7" Type="http://schemas.openxmlformats.org/officeDocument/2006/relationships/image" Target="../media/image85.png"/><Relationship Id="rId2" Type="http://schemas.openxmlformats.org/officeDocument/2006/relationships/image" Target="../media/image73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5" Type="http://schemas.openxmlformats.org/officeDocument/2006/relationships/image" Target="../media/image82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13" Type="http://schemas.openxmlformats.org/officeDocument/2006/relationships/image" Target="../media/image280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12" Type="http://schemas.openxmlformats.org/officeDocument/2006/relationships/image" Target="../media/image290.png"/><Relationship Id="rId2" Type="http://schemas.openxmlformats.org/officeDocument/2006/relationships/image" Target="../media/image170.png"/><Relationship Id="rId16" Type="http://schemas.openxmlformats.org/officeDocument/2006/relationships/image" Target="../media/image320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10.png"/><Relationship Id="rId11" Type="http://schemas.openxmlformats.org/officeDocument/2006/relationships/image" Target="../media/image260.png"/><Relationship Id="rId5" Type="http://schemas.openxmlformats.org/officeDocument/2006/relationships/image" Target="../media/image200.png"/><Relationship Id="rId15" Type="http://schemas.openxmlformats.org/officeDocument/2006/relationships/image" Target="../media/image87.png"/><Relationship Id="rId10" Type="http://schemas.openxmlformats.org/officeDocument/2006/relationships/image" Target="../media/image250.png"/><Relationship Id="rId4" Type="http://schemas.openxmlformats.org/officeDocument/2006/relationships/image" Target="../media/image190.png"/><Relationship Id="rId9" Type="http://schemas.openxmlformats.org/officeDocument/2006/relationships/image" Target="../media/image240.png"/><Relationship Id="rId14" Type="http://schemas.openxmlformats.org/officeDocument/2006/relationships/image" Target="../media/image8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3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0.png"/><Relationship Id="rId7" Type="http://schemas.openxmlformats.org/officeDocument/2006/relationships/image" Target="../media/image91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3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0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0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0.png"/><Relationship Id="rId1" Type="http://schemas.openxmlformats.org/officeDocument/2006/relationships/slideLayout" Target="../slideLayouts/slideLayout3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1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1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mjyrRG7RD84&amp;list=PLdAoL1zKcqTXFJniO3Tqqn6xMBBL07EDc&amp;index=5&amp;pbjreload=10" TargetMode="External"/><Relationship Id="rId13" Type="http://schemas.openxmlformats.org/officeDocument/2006/relationships/hyperlink" Target="https://www.cs.ox.ac.uk/people/nando.defreitas/machinelearning/" TargetMode="External"/><Relationship Id="rId3" Type="http://schemas.openxmlformats.org/officeDocument/2006/relationships/hyperlink" Target="https://www.youtube.com/watch?v=2pWv7GOvuf0" TargetMode="External"/><Relationship Id="rId7" Type="http://schemas.openxmlformats.org/officeDocument/2006/relationships/hyperlink" Target="https://www.youtube.com/watch?v=yOWBb0mqENw&amp;list=PLdAoL1zKcqTXFJniO3Tqqn6xMBBL07EDc&amp;index=2&amp;pbjreload=10" TargetMode="External"/><Relationship Id="rId12" Type="http://schemas.openxmlformats.org/officeDocument/2006/relationships/hyperlink" Target="https://www.youtube.com/watch?v=dV80NAlEin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www.davidsilver.uk/teaching/" TargetMode="External"/><Relationship Id="rId11" Type="http://schemas.openxmlformats.org/officeDocument/2006/relationships/hyperlink" Target="https://www.youtube.com/watch?v=kUiR0RLmGCo" TargetMode="External"/><Relationship Id="rId5" Type="http://schemas.openxmlformats.org/officeDocument/2006/relationships/hyperlink" Target="https://www.youtube.com/watch?v=Nd1-UUMVfz4&amp;list=PLqYmG7hTraZDM-OYHWgPebj2MfCFzFObQ&amp;index=3&amp;pbjreload=10" TargetMode="External"/><Relationship Id="rId10" Type="http://schemas.openxmlformats.org/officeDocument/2006/relationships/hyperlink" Target="https://www.youtube.com/watch?v=rETmf4NnlPM&amp;list=PL__ycckD1ec_yNMjDl-Lq4-1ZqHcXqgm7&amp;index=128&amp;pbjreload=10" TargetMode="External"/><Relationship Id="rId4" Type="http://schemas.openxmlformats.org/officeDocument/2006/relationships/hyperlink" Target="https://www.youtube.com/watch?v=lfHX2hHRMVQ&amp;list=PLqYmG7hTraZDM-OYHWgPebj2MfCFzFObQ&amp;index=2&amp;pbjreload=10" TargetMode="External"/><Relationship Id="rId9" Type="http://schemas.openxmlformats.org/officeDocument/2006/relationships/hyperlink" Target="https://cs.uwaterloo.ca/~ppoupart/teaching/cs885-spring20/schedule.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1122363"/>
            <a:ext cx="9144000" cy="4066164"/>
          </a:xfrm>
        </p:spPr>
        <p:txBody>
          <a:bodyPr>
            <a:normAutofit fontScale="90000"/>
          </a:bodyPr>
          <a:lstStyle/>
          <a:p>
            <a:r>
              <a:rPr lang="en-US" altLang="x-none" sz="1800" dirty="0">
                <a:ea typeface="ＭＳ Ｐゴシック" charset="-128"/>
              </a:rPr>
              <a:t>Winter Term 21/22</a:t>
            </a:r>
            <a:br>
              <a:rPr lang="en-US" altLang="x-none" sz="1800" dirty="0">
                <a:ea typeface="ＭＳ Ｐゴシック" charset="-128"/>
              </a:rPr>
            </a:br>
            <a:r>
              <a:rPr lang="en-US" sz="3600" b="1" dirty="0"/>
              <a:t>Adversarial Self-Supervised Learning with Digital Twins</a:t>
            </a:r>
            <a:br>
              <a:rPr lang="en-US" sz="3600" b="1" dirty="0"/>
            </a:br>
            <a:br>
              <a:rPr lang="en-US" altLang="x-none" sz="4000" b="1" dirty="0">
                <a:ea typeface="ＭＳ Ｐゴシック" charset="-128"/>
              </a:rPr>
            </a:br>
            <a:r>
              <a:rPr lang="en-US" sz="3600" b="1" dirty="0"/>
              <a:t>Lecture-2: </a:t>
            </a:r>
            <a:r>
              <a:rPr lang="en-US" sz="3600" dirty="0"/>
              <a:t>Introduction to Reinforcement Learning Model-Free Methods</a:t>
            </a:r>
            <a:br>
              <a:rPr lang="en-US" altLang="x-none" sz="4000" b="1" dirty="0">
                <a:ea typeface="ＭＳ Ｐゴシック" charset="-128"/>
              </a:rPr>
            </a:br>
            <a:endParaRPr lang="en-US" altLang="x-none" b="1" dirty="0">
              <a:ea typeface="ＭＳ Ｐゴシック" charset="-128"/>
            </a:endParaRP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090455" y="5421529"/>
            <a:ext cx="7515022" cy="1124744"/>
          </a:xfrm>
        </p:spPr>
        <p:txBody>
          <a:bodyPr>
            <a:normAutofit fontScale="25000" lnSpcReduction="20000"/>
          </a:bodyPr>
          <a:lstStyle/>
          <a:p>
            <a:r>
              <a:rPr lang="en-US" altLang="x-none" sz="6400" dirty="0">
                <a:ea typeface="ＭＳ Ｐゴシック" charset="-128"/>
              </a:rPr>
              <a:t>Prof. Dr. Holger Giese (</a:t>
            </a:r>
            <a:r>
              <a:rPr lang="en-US" altLang="x-none" sz="6400" dirty="0">
                <a:ea typeface="ＭＳ Ｐゴシック" charset="-128"/>
                <a:hlinkClick r:id="rId3"/>
              </a:rPr>
              <a:t>holger.giese@hpi.uni-potsdam.de)</a:t>
            </a:r>
            <a:r>
              <a:rPr lang="en-US" altLang="x-none" sz="6400" dirty="0">
                <a:ea typeface="ＭＳ Ｐゴシック" charset="-128"/>
              </a:rPr>
              <a:t> </a:t>
            </a:r>
          </a:p>
          <a:p>
            <a:r>
              <a:rPr lang="en-US" altLang="x-none" sz="6400" dirty="0">
                <a:ea typeface="ＭＳ Ｐゴシック" charset="-128"/>
              </a:rPr>
              <a:t>Christian Medeiros Adriano (</a:t>
            </a:r>
            <a:r>
              <a:rPr lang="en-US" altLang="x-none" sz="6400" dirty="0">
                <a:ea typeface="ＭＳ Ｐゴシック" charset="-128"/>
                <a:hlinkClick r:id="rId4"/>
              </a:rPr>
              <a:t>christian.adriano@hpi.de</a:t>
            </a:r>
            <a:r>
              <a:rPr lang="en-US" altLang="x-none" sz="6400" dirty="0">
                <a:ea typeface="ＭＳ Ｐゴシック" charset="-128"/>
              </a:rPr>
              <a:t>) - </a:t>
            </a:r>
            <a:r>
              <a:rPr lang="en-US" altLang="x-none" sz="6400" b="1" dirty="0">
                <a:ea typeface="ＭＳ Ｐゴシック" charset="-128"/>
              </a:rPr>
              <a:t>“Chris”</a:t>
            </a:r>
            <a:endParaRPr lang="en-US" altLang="x-none" sz="6400" dirty="0">
              <a:ea typeface="ＭＳ Ｐゴシック" charset="-128"/>
            </a:endParaRPr>
          </a:p>
          <a:p>
            <a:r>
              <a:rPr lang="en-US" altLang="x-none" sz="6400" dirty="0">
                <a:ea typeface="ＭＳ Ｐゴシック" charset="-128"/>
              </a:rPr>
              <a:t> He Xu (</a:t>
            </a:r>
            <a:r>
              <a:rPr lang="en-US" altLang="x-none" sz="6400" dirty="0">
                <a:ea typeface="ＭＳ Ｐゴシック" charset="-128"/>
                <a:hlinkClick r:id="rId5"/>
              </a:rPr>
              <a:t>he.xu@hpi.de</a:t>
            </a:r>
            <a:r>
              <a:rPr lang="en-US" altLang="x-none" sz="6400" dirty="0">
                <a:ea typeface="ＭＳ Ｐゴシック" charset="-128"/>
              </a:rPr>
              <a:t>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FFAC62-CDF9-4FA9-B6E9-174894487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2BD95-5579-48F9-9822-CC164FB8D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Solution Formalization - Regret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0CAEE8-53A2-4DA2-B4F8-A96A3F2D0A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7"/>
                <a:ext cx="11473384" cy="550069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BR" sz="2400" dirty="0"/>
                  <a:t>Regret = how much I lost in a step by not taking the optimal action</a:t>
                </a:r>
              </a:p>
              <a:p>
                <a:pPr marL="0" indent="0">
                  <a:buNone/>
                </a:pPr>
                <a:endParaRPr lang="pt-BR" sz="2400" dirty="0"/>
              </a:p>
              <a:p>
                <a:pPr marL="0" indent="0">
                  <a:buNone/>
                </a:pPr>
                <a:r>
                  <a:rPr lang="pt-BR" sz="2400" dirty="0"/>
                  <a:t>The value of an action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sz="2400" b="0" dirty="0"/>
              </a:p>
              <a:p>
                <a:endParaRPr lang="en-US" sz="2400" b="0" dirty="0"/>
              </a:p>
              <a:p>
                <a:pPr marL="0" indent="0">
                  <a:buNone/>
                </a:pPr>
                <a:r>
                  <a:rPr lang="en-US" sz="2400" b="0" dirty="0"/>
                  <a:t>The optimal value </a:t>
                </a:r>
                <a:r>
                  <a:rPr lang="en-US" sz="2400" dirty="0"/>
                  <a:t>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x-IV_matha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x-IV_mathan" sz="240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x-IV_mathan" sz="24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x-IV_mathan" sz="24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x-IV_mathan" sz="2400">
                        <a:latin typeface="Cambria Math" panose="02040503050406030204" pitchFamily="18" charset="0"/>
                      </a:rPr>
                      <m:t>q</m:t>
                    </m:r>
                    <m:r>
                      <a:rPr lang="x-IV_mathan" sz="240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x-IV_matha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x-IV_mathan" sz="240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x-IV_mathan" sz="24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x-IV_mathan" sz="2400">
                        <a:latin typeface="Cambria Math" panose="02040503050406030204" pitchFamily="18" charset="0"/>
                      </a:rPr>
                      <m:t>)=</m:t>
                    </m:r>
                    <m:func>
                      <m:funcPr>
                        <m:ctrlPr>
                          <a:rPr lang="x-IV_matha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x-IV_mathan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x-IV_mathan" sz="24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x-IV_mathan" sz="240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x-IV_mathan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x-IV_mathan" sz="240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x-IV_mathan" sz="240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lim>
                        </m:limLow>
                      </m:fName>
                      <m:e>
                        <m:r>
                          <a:rPr lang="x-IV_mathan" sz="240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x-IV_mathan" sz="2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x-IV_mathan" sz="240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x-IV_mathan" sz="24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x-IV_mathan" sz="2400" dirty="0"/>
              </a:p>
              <a:p>
                <a:endParaRPr lang="en-US" sz="2400" dirty="0"/>
              </a:p>
              <a:p>
                <a:pPr marL="0" indent="0">
                  <a:buNone/>
                </a:pPr>
                <a:r>
                  <a:rPr lang="pt-BR" sz="2400" dirty="0"/>
                  <a:t>Regret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Total Regret </a:t>
                </a:r>
                <a:r>
                  <a:rPr lang="pt-B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0CAEE8-53A2-4DA2-B4F8-A96A3F2D0A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7"/>
                <a:ext cx="11473384" cy="5500692"/>
              </a:xfrm>
              <a:blipFill>
                <a:blip r:embed="rId3"/>
                <a:stretch>
                  <a:fillRect l="-1593" t="-2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45EB404-6C4B-42B0-97E9-4077972EF42C}"/>
              </a:ext>
            </a:extLst>
          </p:cNvPr>
          <p:cNvSpPr txBox="1"/>
          <p:nvPr/>
        </p:nvSpPr>
        <p:spPr>
          <a:xfrm flipH="1">
            <a:off x="8258062" y="4735692"/>
            <a:ext cx="3138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Goal: Minimize this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5FB7492-3F97-48A3-9740-29C8F37E0566}"/>
              </a:ext>
            </a:extLst>
          </p:cNvPr>
          <p:cNvCxnSpPr>
            <a:cxnSpLocks/>
          </p:cNvCxnSpPr>
          <p:nvPr/>
        </p:nvCxnSpPr>
        <p:spPr>
          <a:xfrm flipH="1">
            <a:off x="6453963" y="4997302"/>
            <a:ext cx="1644610" cy="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23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18301-2179-4DD2-8955-79E8D0665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 Trade-off Explore vs Exploit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46BE7-71D8-4D70-B4EF-D949E8037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4348883"/>
          </a:xfrm>
        </p:spPr>
        <p:txBody>
          <a:bodyPr/>
          <a:lstStyle/>
          <a:p>
            <a:r>
              <a:rPr lang="en-US" dirty="0"/>
              <a:t>Random</a:t>
            </a:r>
          </a:p>
          <a:p>
            <a:pPr lvl="2"/>
            <a:r>
              <a:rPr lang="en-US" dirty="0"/>
              <a:t>Greedy (no exploration)</a:t>
            </a:r>
          </a:p>
          <a:p>
            <a:pPr lvl="2"/>
            <a:r>
              <a:rPr lang="el-GR" dirty="0"/>
              <a:t>ϵ</a:t>
            </a:r>
            <a:r>
              <a:rPr lang="en-US" dirty="0"/>
              <a:t>-Greedy (epsilon Greedy)</a:t>
            </a:r>
          </a:p>
          <a:p>
            <a:r>
              <a:rPr lang="en-US" dirty="0"/>
              <a:t>Systematically</a:t>
            </a:r>
          </a:p>
          <a:p>
            <a:pPr lvl="2"/>
            <a:r>
              <a:rPr lang="en-US" dirty="0"/>
              <a:t>Upper Confidence Bounds</a:t>
            </a:r>
          </a:p>
          <a:p>
            <a:pPr lvl="2"/>
            <a:r>
              <a:rPr lang="en-US" dirty="0"/>
              <a:t>Thompson Sampling</a:t>
            </a:r>
          </a:p>
          <a:p>
            <a:pPr lvl="2"/>
            <a:r>
              <a:rPr lang="en-US" dirty="0"/>
              <a:t>Contextual Bandits</a:t>
            </a:r>
          </a:p>
          <a:p>
            <a:r>
              <a:rPr lang="en-US" dirty="0"/>
              <a:t>State Space</a:t>
            </a:r>
          </a:p>
          <a:p>
            <a:pPr lvl="2"/>
            <a:r>
              <a:rPr lang="en-US" dirty="0"/>
              <a:t>Bayes Adaptive Bandits</a:t>
            </a:r>
          </a:p>
          <a:p>
            <a:pPr lvl="2"/>
            <a:r>
              <a:rPr lang="en-US" dirty="0" err="1"/>
              <a:t>Gittin</a:t>
            </a:r>
            <a:r>
              <a:rPr lang="en-US" dirty="0"/>
              <a:t> indices Bandits</a:t>
            </a:r>
          </a:p>
        </p:txBody>
      </p:sp>
    </p:spTree>
    <p:extLst>
      <p:ext uri="{BB962C8B-B14F-4D97-AF65-F5344CB8AC3E}">
        <p14:creationId xmlns:p14="http://schemas.microsoft.com/office/powerpoint/2010/main" val="680396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1599B-D7A3-4036-A953-394A7C046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ϵ-Greedy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719C93-E046-4F56-A303-E09708339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712" y="2080772"/>
            <a:ext cx="5448300" cy="1152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802D7DC-D346-467A-A3F4-6100FBA6816F}"/>
                  </a:ext>
                </a:extLst>
              </p:cNvPr>
              <p:cNvSpPr/>
              <p:nvPr/>
            </p:nvSpPr>
            <p:spPr>
              <a:xfrm>
                <a:off x="1196340" y="3551396"/>
                <a:ext cx="9425940" cy="27915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where 1 is a binary indicator function and </a:t>
                </a:r>
                <a:r>
                  <a:rPr lang="en-US" sz="2400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N</a:t>
                </a:r>
                <a:r>
                  <a:rPr lang="en-US" sz="2400" baseline="-25000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t</a:t>
                </a: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(a) counts the number of times that action a was selected.</a:t>
                </a:r>
              </a:p>
              <a:p>
                <a:endParaRPr lang="en-US" sz="2400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r>
                  <a:rPr lang="en-US" sz="2400" u="sng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Exploration vs Exploitation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Probability ϵ that we take a random action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Probability (1-ϵ) that we take the best action: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effectLst/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sz="2400">
                        <a:effectLst/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>
                        <a:effectLst/>
                        <a:latin typeface="Cambria Math" panose="02040503050406030204" pitchFamily="18" charset="0"/>
                      </a:rPr>
                      <m:t>)=</m:t>
                    </m:r>
                    <m:func>
                      <m:func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effectLst/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400">
                                <a:effectLst/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>
                                <a:effectLst/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400">
                                <a:effectLst/>
                                <a:latin typeface="Cambria Math" panose="02040503050406030204" pitchFamily="18" charset="0"/>
                              </a:rPr>
                              <m:t>𝐴</m:t>
                            </m:r>
                          </m:lim>
                        </m:limLow>
                      </m:fName>
                      <m:e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400" dirty="0">
                  <a:effectLst/>
                  <a:latin typeface="Calibri" panose="020F0502020204030204" pitchFamily="34" charset="0"/>
                </a:endParaRP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 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802D7DC-D346-467A-A3F4-6100FBA681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340" y="3551396"/>
                <a:ext cx="9425940" cy="2791533"/>
              </a:xfrm>
              <a:prstGeom prst="rect">
                <a:avLst/>
              </a:prstGeom>
              <a:blipFill>
                <a:blip r:embed="rId3"/>
                <a:stretch>
                  <a:fillRect l="-970" t="-1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45B78C57-74C3-4BA8-8E17-A1642C01CA09}"/>
              </a:ext>
            </a:extLst>
          </p:cNvPr>
          <p:cNvSpPr/>
          <p:nvPr/>
        </p:nvSpPr>
        <p:spPr>
          <a:xfrm>
            <a:off x="1196340" y="1619107"/>
            <a:ext cx="104472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Total reward of an action is Monte Carlo estimate of rewards obtain for that action</a:t>
            </a:r>
          </a:p>
        </p:txBody>
      </p:sp>
    </p:spTree>
    <p:extLst>
      <p:ext uri="{BB962C8B-B14F-4D97-AF65-F5344CB8AC3E}">
        <p14:creationId xmlns:p14="http://schemas.microsoft.com/office/powerpoint/2010/main" val="2028008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1599B-D7A3-4036-A953-394A7C046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Decaying ϵ-Greedy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B78C57-74C3-4BA8-8E17-A1642C01CA09}"/>
              </a:ext>
            </a:extLst>
          </p:cNvPr>
          <p:cNvSpPr/>
          <p:nvPr/>
        </p:nvSpPr>
        <p:spPr>
          <a:xfrm>
            <a:off x="1196340" y="1619107"/>
            <a:ext cx="43328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Follows a decay series </a:t>
            </a:r>
            <a:r>
              <a:rPr lang="en-US" sz="2400" dirty="0"/>
              <a:t>ϵ</a:t>
            </a:r>
            <a:r>
              <a:rPr lang="en-US" sz="2400" baseline="-25000" dirty="0"/>
              <a:t>1,</a:t>
            </a:r>
            <a:r>
              <a:rPr lang="en-US" sz="2400" dirty="0"/>
              <a:t>ϵ</a:t>
            </a:r>
            <a:r>
              <a:rPr lang="en-US" sz="2400" baseline="-25000" dirty="0"/>
              <a:t>2,</a:t>
            </a:r>
            <a:r>
              <a:rPr lang="en-US" sz="2400" dirty="0"/>
              <a:t>ϵ</a:t>
            </a:r>
            <a:r>
              <a:rPr lang="en-US" sz="2400" baseline="-25000" dirty="0"/>
              <a:t>3 ... </a:t>
            </a:r>
            <a:r>
              <a:rPr lang="en-US" sz="2400" dirty="0"/>
              <a:t>ϵ</a:t>
            </a:r>
            <a:r>
              <a:rPr lang="en-US" sz="2400" baseline="-25000" dirty="0"/>
              <a:t>n</a:t>
            </a:r>
            <a:r>
              <a:rPr lang="en-US" baseline="-25000" dirty="0"/>
              <a:t> 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B871F9-C0DA-4A82-B96E-F1002A063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929" y="2475085"/>
            <a:ext cx="8114528" cy="386364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03E008-4E48-483B-A78C-DA04DDDA2471}"/>
              </a:ext>
            </a:extLst>
          </p:cNvPr>
          <p:cNvSpPr/>
          <p:nvPr/>
        </p:nvSpPr>
        <p:spPr>
          <a:xfrm>
            <a:off x="2205932" y="6338727"/>
            <a:ext cx="2110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Source: [Silver 2015]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019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60112-ECE0-486F-A9D3-BA0C4086FD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D0FB35-A0FB-4E26-B082-3D7BAE6A2C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Systematic Exploration</a:t>
            </a:r>
          </a:p>
        </p:txBody>
      </p:sp>
    </p:spTree>
    <p:extLst>
      <p:ext uri="{BB962C8B-B14F-4D97-AF65-F5344CB8AC3E}">
        <p14:creationId xmlns:p14="http://schemas.microsoft.com/office/powerpoint/2010/main" val="141613366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A087B-72A0-4415-A82D-6DAB162ED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325" y="163983"/>
            <a:ext cx="10515600" cy="665357"/>
          </a:xfrm>
        </p:spPr>
        <p:txBody>
          <a:bodyPr/>
          <a:lstStyle/>
          <a:p>
            <a:r>
              <a:rPr lang="en-US" dirty="0"/>
              <a:t>Optimism in face of uncertainty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4F186C-656F-454E-AD45-FD6AE9D323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42276" y="2923290"/>
            <a:ext cx="8018299" cy="30331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394EA5-C768-4858-880E-80097747F75C}"/>
              </a:ext>
            </a:extLst>
          </p:cNvPr>
          <p:cNvSpPr/>
          <p:nvPr/>
        </p:nvSpPr>
        <p:spPr>
          <a:xfrm>
            <a:off x="648586" y="1779828"/>
            <a:ext cx="674075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Calibri" panose="020F0502020204030204" pitchFamily="34" charset="0"/>
              </a:rPr>
              <a:t>No catastrophic consequence of our decisions. </a:t>
            </a:r>
          </a:p>
          <a:p>
            <a:r>
              <a:rPr lang="pt-BR" sz="2000" dirty="0">
                <a:latin typeface="Calibri" panose="020F0502020204030204" pitchFamily="34" charset="0"/>
              </a:rPr>
              <a:t>We either learn something new or obtain a maximum reward </a:t>
            </a:r>
          </a:p>
          <a:p>
            <a:endParaRPr lang="pt-BR" sz="2000" dirty="0">
              <a:latin typeface="Calibri" panose="020F0502020204030204" pitchFamily="34" charset="0"/>
            </a:endParaRPr>
          </a:p>
        </p:txBody>
      </p:sp>
      <p:pic>
        <p:nvPicPr>
          <p:cNvPr id="2050" name="Picture 2" descr="Musiksymbole Stock-Vektoren und -Grafiken - iStock">
            <a:extLst>
              <a:ext uri="{FF2B5EF4-FFF2-40B4-BE49-F238E27FC236}">
                <a16:creationId xmlns:a16="http://schemas.microsoft.com/office/drawing/2014/main" id="{1D17048E-5D72-48A3-BF46-48C96AB09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821" y="2324380"/>
            <a:ext cx="840903" cy="84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75A2B1-1E32-40C2-9C9A-1EB8418E9468}"/>
              </a:ext>
            </a:extLst>
          </p:cNvPr>
          <p:cNvSpPr/>
          <p:nvPr/>
        </p:nvSpPr>
        <p:spPr>
          <a:xfrm>
            <a:off x="7614780" y="2143878"/>
            <a:ext cx="4296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Calibri" panose="020F0502020204030204" pitchFamily="34" charset="0"/>
              </a:rPr>
              <a:t>(</a:t>
            </a:r>
            <a:r>
              <a:rPr lang="pt-BR" i="1" dirty="0">
                <a:latin typeface="Calibri" panose="020F0502020204030204" pitchFamily="34" charset="0"/>
              </a:rPr>
              <a:t>what doesn’t kill you makes you stronger...)</a:t>
            </a:r>
            <a:endParaRPr lang="en-US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64628B-C85D-4A52-AD61-2360AE3908FA}"/>
              </a:ext>
            </a:extLst>
          </p:cNvPr>
          <p:cNvSpPr/>
          <p:nvPr/>
        </p:nvSpPr>
        <p:spPr>
          <a:xfrm>
            <a:off x="3809379" y="5956400"/>
            <a:ext cx="59887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Source: Silver, https://www.davidsilver.uk/wp-content/uploads/2020/03/XX.pdf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0741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33FCB-BB7B-4F06-86C7-BB7738066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Upper Confidence Bounds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28ECEF-17AD-429A-832A-9A31397423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34527" y="2056289"/>
            <a:ext cx="4543425" cy="1009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256C25-7075-4142-8619-E6E14AE34EE7}"/>
              </a:ext>
            </a:extLst>
          </p:cNvPr>
          <p:cNvSpPr txBox="1"/>
          <p:nvPr/>
        </p:nvSpPr>
        <p:spPr>
          <a:xfrm>
            <a:off x="1257300" y="1690688"/>
            <a:ext cx="8807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Select action that maximizes the action value with a given upper confidence bound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28F411-33B7-4686-9A4B-AA1D1823E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525" y="3795888"/>
            <a:ext cx="4648200" cy="714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C2199C-4227-4ACA-8534-803C64EBD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3525" y="4491037"/>
            <a:ext cx="6457950" cy="6762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25B7F25-70ED-4418-AEAD-AF89E20C120F}"/>
              </a:ext>
            </a:extLst>
          </p:cNvPr>
          <p:cNvSpPr/>
          <p:nvPr/>
        </p:nvSpPr>
        <p:spPr>
          <a:xfrm>
            <a:off x="6349365" y="3922244"/>
            <a:ext cx="35737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/>
              <a:t>Hoeffdings</a:t>
            </a:r>
            <a:r>
              <a:rPr lang="en-US" sz="2400" dirty="0"/>
              <a:t> Inequality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351B52-02A9-421F-A685-27A31887FF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9768" y="5225452"/>
            <a:ext cx="248602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3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33304-D946-46D6-B525-C5F1BCAC1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Bandits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CC96B3-E3CF-4590-BD2D-20B7E3BEE691}"/>
              </a:ext>
            </a:extLst>
          </p:cNvPr>
          <p:cNvSpPr/>
          <p:nvPr/>
        </p:nvSpPr>
        <p:spPr>
          <a:xfrm>
            <a:off x="894939" y="957707"/>
            <a:ext cx="104021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Bayesian bandits exploit prior knowledge of rewards P(R).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Uses Bayesian Rule to update the probabilities of reward of each action.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B8120B-1FAC-43C0-88F5-7AFF15D3C88E}"/>
                  </a:ext>
                </a:extLst>
              </p:cNvPr>
              <p:cNvSpPr txBox="1"/>
              <p:nvPr/>
            </p:nvSpPr>
            <p:spPr>
              <a:xfrm>
                <a:off x="3463704" y="2471303"/>
                <a:ext cx="7363875" cy="8745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𝑅𝑒𝑤𝑎𝑟𝑑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𝐴𝑐𝑡𝑖𝑜𝑛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𝐴𝑐𝑡𝑖𝑜𝑛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𝑅𝑒𝑤𝑎𝑟𝑑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𝑅𝑒𝑤𝑎𝑟𝑑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𝐴𝑐𝑡𝑖𝑜𝑛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B8120B-1FAC-43C0-88F5-7AFF15D3C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704" y="2471303"/>
                <a:ext cx="7363875" cy="8745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0B3997A-BD97-469E-ADB3-1BD7D749F101}"/>
              </a:ext>
            </a:extLst>
          </p:cNvPr>
          <p:cNvSpPr txBox="1"/>
          <p:nvPr/>
        </p:nvSpPr>
        <p:spPr>
          <a:xfrm>
            <a:off x="1952846" y="1973370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___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61FCE4A-938D-4FE6-B0B0-5DFABD39D27E}"/>
              </a:ext>
            </a:extLst>
          </p:cNvPr>
          <p:cNvCxnSpPr>
            <a:cxnSpLocks/>
            <a:stCxn id="9" idx="2"/>
            <a:endCxn id="8" idx="1"/>
          </p:cNvCxnSpPr>
          <p:nvPr/>
        </p:nvCxnSpPr>
        <p:spPr bwMode="gray">
          <a:xfrm rot="16200000" flipH="1">
            <a:off x="2582099" y="2026997"/>
            <a:ext cx="565900" cy="119731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9E3BB69-D9E6-4363-A062-DED903473990}"/>
              </a:ext>
            </a:extLst>
          </p:cNvPr>
          <p:cNvSpPr/>
          <p:nvPr/>
        </p:nvSpPr>
        <p:spPr>
          <a:xfrm>
            <a:off x="823111" y="4410698"/>
            <a:ext cx="101576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Bayesian Bandits depend on good knowledge about the prior distribution of rewards. When this is true, the search process for the best arm is more efficient, i.e., less useless exploration.</a:t>
            </a:r>
          </a:p>
        </p:txBody>
      </p:sp>
    </p:spTree>
    <p:extLst>
      <p:ext uri="{BB962C8B-B14F-4D97-AF65-F5344CB8AC3E}">
        <p14:creationId xmlns:p14="http://schemas.microsoft.com/office/powerpoint/2010/main" val="285916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E203F-4EC0-4424-BBC5-CDDD31983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Bandits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5F0F4C-AF20-4AA2-991A-493D42862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176" y="2681545"/>
            <a:ext cx="8262551" cy="36266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3106696-255B-4395-8BEA-932FC3BB157C}"/>
              </a:ext>
            </a:extLst>
          </p:cNvPr>
          <p:cNvSpPr/>
          <p:nvPr/>
        </p:nvSpPr>
        <p:spPr>
          <a:xfrm>
            <a:off x="762382" y="1162802"/>
            <a:ext cx="86474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posterior probability can be used by the following algorithms: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Upper confidence bounds (Bayesian UCB)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Probability matching (Thompson sampling)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3F6DF0-EFB2-48C8-AC43-CBA42E395A53}"/>
              </a:ext>
            </a:extLst>
          </p:cNvPr>
          <p:cNvSpPr/>
          <p:nvPr/>
        </p:nvSpPr>
        <p:spPr>
          <a:xfrm>
            <a:off x="3286897" y="6344563"/>
            <a:ext cx="59887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Source: Silver, https://www.davidsilver.uk/wp-content/uploads/2020/03/XX.pdf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88659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C4442-5600-42B8-9B38-8B1F97A8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Bandits – Thompson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C066C2-2598-44CD-BD24-95AF70C64A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5490221"/>
              </a:xfrm>
            </p:spPr>
            <p:txBody>
              <a:bodyPr/>
              <a:lstStyle/>
              <a:p>
                <a:r>
                  <a:rPr lang="pt-BR" dirty="0"/>
                  <a:t>Each arm-bandit is represented by a beta distribution</a:t>
                </a:r>
                <a:endParaRPr lang="en-US" sz="2400" dirty="0"/>
              </a:p>
              <a:p>
                <a:r>
                  <a:rPr lang="en-US" sz="1800" u="sng" dirty="0"/>
                  <a:t>Algorithm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x-IV_mathan" sz="1800">
                          <a:latin typeface="Cambria Math" panose="02040503050406030204" pitchFamily="18" charset="0"/>
                        </a:rPr>
                        <m:t>𝑝𝑜𝑠𝑡𝑒𝑟𝑖𝑜𝑟</m:t>
                      </m:r>
                      <m:r>
                        <a:rPr lang="x-IV_mathan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x-IV_mathan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x-IV_mathan" sz="1800">
                          <a:latin typeface="Cambria Math" panose="02040503050406030204" pitchFamily="18" charset="0"/>
                        </a:rPr>
                        <m:t>𝐵𝑒𝑡𝑎</m:t>
                      </m:r>
                      <m:d>
                        <m:dPr>
                          <m:ctrlPr>
                            <a:rPr lang="x-IV_matha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x-IV_mathan" sz="180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x-IV_mathan" sz="18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x-IV_mathan" sz="18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x-IV_mathan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x-IV_mathan" sz="180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x-IV_mathan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x-IV_mathan" sz="1800">
                          <a:latin typeface="Cambria Math" panose="02040503050406030204" pitchFamily="18" charset="0"/>
                        </a:rPr>
                        <m:t>𝑝𝑟𝑖𝑜𝑟</m:t>
                      </m:r>
                      <m:r>
                        <a:rPr lang="x-IV_mathan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x-IV_mathan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x-IV_mathan" sz="1800">
                          <a:latin typeface="Cambria Math" panose="02040503050406030204" pitchFamily="18" charset="0"/>
                        </a:rPr>
                        <m:t>𝑖𝑛𝑖𝑡𝑖𝑎𝑙𝑖𝑧𝑒</m:t>
                      </m:r>
                      <m:r>
                        <a:rPr lang="x-IV_mathan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x-IV_mathan" sz="1800">
                          <a:latin typeface="Cambria Math" panose="02040503050406030204" pitchFamily="18" charset="0"/>
                        </a:rPr>
                        <m:t>𝑝𝑟𝑖𝑜𝑟</m:t>
                      </m:r>
                      <m:r>
                        <a:rPr lang="x-IV_mathan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x-IV_mathan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x-IV_mathan" sz="1800">
                          <a:latin typeface="Cambria Math" panose="02040503050406030204" pitchFamily="18" charset="0"/>
                        </a:rPr>
                        <m:t>𝐵𝑒𝑡𝑎</m:t>
                      </m:r>
                      <m:d>
                        <m:dPr>
                          <m:ctrlPr>
                            <a:rPr lang="x-IV_matha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x-IV_mathan" sz="1800">
                              <a:latin typeface="Cambria Math" panose="02040503050406030204" pitchFamily="18" charset="0"/>
                            </a:rPr>
                            <m:t>1,1</m:t>
                          </m:r>
                        </m:e>
                      </m:d>
                    </m:oMath>
                  </m:oMathPara>
                </a14:m>
                <a:endParaRPr lang="x-IV_mathan" sz="1800" dirty="0"/>
              </a:p>
              <a:p>
                <a:pPr/>
                <a14:m>
                  <m:oMath xmlns:m="http://schemas.openxmlformats.org/officeDocument/2006/math">
                    <m:r>
                      <a:rPr lang="en-US" sz="1800">
                        <a:latin typeface="Cambria Math" panose="02040503050406030204" pitchFamily="18" charset="0"/>
                      </a:rPr>
                      <m:t>𝐵𝑒𝑡𝑎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800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sz="18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𝑤𝑒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𝑜𝑏𝑠𝑒𝑟𝑣𝑒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𝑟𝑒𝑤𝑎𝑟𝑑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/>
                  <a:t> (Bernoulli arms)</a:t>
                </a:r>
                <a:br>
                  <a:rPr lang="en-US" sz="1800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>
                          <a:latin typeface="Cambria Math" panose="02040503050406030204" pitchFamily="18" charset="0"/>
                        </a:rPr>
                        <m:t>𝐵𝑒𝑡𝑎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𝑜𝑏𝑠𝑒𝑟𝑣𝑒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𝑟𝑒𝑤𝑎𝑟𝑑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800" dirty="0"/>
              </a:p>
              <a:p>
                <a:r>
                  <a:rPr lang="en-US" sz="1800" dirty="0"/>
                  <a:t>For each arm </a:t>
                </a:r>
                <a:r>
                  <a:rPr lang="en-US" sz="1800" i="1" dirty="0" err="1"/>
                  <a:t>i</a:t>
                </a:r>
                <a:r>
                  <a:rPr lang="en-US" sz="1800" i="1" dirty="0"/>
                  <a:t>, </a:t>
                </a:r>
                <a:r>
                  <a:rPr lang="en-US" sz="1800" dirty="0"/>
                  <a:t>sample it proportionate to its posterior distribution</a:t>
                </a:r>
              </a:p>
              <a:p>
                <a:r>
                  <a:rPr lang="en-US" sz="1800" dirty="0"/>
                  <a:t>Observe the reward and update the Beta posterior for arm </a:t>
                </a:r>
                <a:r>
                  <a:rPr lang="en-US" sz="1800" i="1" dirty="0"/>
                  <a:t>i</a:t>
                </a:r>
                <a:r>
                  <a:rPr lang="en-US" sz="1800" i="1" baseline="-25000" dirty="0"/>
                  <a:t>t</a:t>
                </a:r>
                <a:endParaRPr lang="en-US" sz="1800" dirty="0"/>
              </a:p>
              <a:p>
                <a:endParaRPr lang="en-US" dirty="0"/>
              </a:p>
              <a:p>
                <a:r>
                  <a:rPr lang="en-US" u="sng" dirty="0"/>
                  <a:t>Advantages</a:t>
                </a:r>
                <a:r>
                  <a:rPr lang="en-US" dirty="0"/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Non-parametric (do not need to set an upper-confidence bound)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Does not assume that the mean is a good approximation of the arm reward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Guarantees exploration and exploitation at the same time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C066C2-2598-44CD-BD24-95AF70C64A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5490221"/>
              </a:xfrm>
              <a:blipFill>
                <a:blip r:embed="rId2"/>
                <a:stretch>
                  <a:fillRect l="-1275" t="-999" b="-1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Probability density function for the Beta distribution">
            <a:extLst>
              <a:ext uri="{FF2B5EF4-FFF2-40B4-BE49-F238E27FC236}">
                <a16:creationId xmlns:a16="http://schemas.microsoft.com/office/drawing/2014/main" id="{444B85D5-325C-4786-95E7-9BEC5EB0C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555" y="1213307"/>
            <a:ext cx="3931309" cy="314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DA1A4F-43B0-4243-B6A2-20CC49C3709C}"/>
              </a:ext>
            </a:extLst>
          </p:cNvPr>
          <p:cNvSpPr txBox="1"/>
          <p:nvPr/>
        </p:nvSpPr>
        <p:spPr bwMode="gray">
          <a:xfrm>
            <a:off x="8994156" y="4441462"/>
            <a:ext cx="2719475" cy="19294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source: Wikipedia</a:t>
            </a:r>
          </a:p>
        </p:txBody>
      </p:sp>
    </p:spTree>
    <p:extLst>
      <p:ext uri="{BB962C8B-B14F-4D97-AF65-F5344CB8AC3E}">
        <p14:creationId xmlns:p14="http://schemas.microsoft.com/office/powerpoint/2010/main" val="2499367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54202-9034-467B-9DD2-3EB929DC41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Multi-Armed Bandits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22DFBE-EC36-4DC8-9B87-287D0CF75D25}"/>
              </a:ext>
            </a:extLst>
          </p:cNvPr>
          <p:cNvSpPr txBox="1"/>
          <p:nvPr/>
        </p:nvSpPr>
        <p:spPr bwMode="gray">
          <a:xfrm>
            <a:off x="1551709" y="1105957"/>
            <a:ext cx="79871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"When solving a problem of interest, do not solve a more general problem as an intermediate step“</a:t>
            </a:r>
          </a:p>
          <a:p>
            <a:endParaRPr lang="en-US" dirty="0"/>
          </a:p>
          <a:p>
            <a:r>
              <a:rPr lang="en-US" dirty="0"/>
              <a:t>Vladimir </a:t>
            </a:r>
            <a:r>
              <a:rPr lang="en-US" dirty="0" err="1"/>
              <a:t>Vapnik</a:t>
            </a:r>
            <a:r>
              <a:rPr lang="en-US" dirty="0"/>
              <a:t> [1]</a:t>
            </a:r>
          </a:p>
        </p:txBody>
      </p:sp>
    </p:spTree>
    <p:extLst>
      <p:ext uri="{BB962C8B-B14F-4D97-AF65-F5344CB8AC3E}">
        <p14:creationId xmlns:p14="http://schemas.microsoft.com/office/powerpoint/2010/main" val="3503833486"/>
      </p:ext>
    </p:extLst>
  </p:cSld>
  <p:clrMapOvr>
    <a:masterClrMapping/>
  </p:clrMapOvr>
  <p:transition spd="slow">
    <p:wipe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949DE-BC3B-4D15-AF4C-3D8AAFE63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Contextual Bandits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F0C243-8F5C-411C-BE43-4055D053C2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5195268"/>
              </a:xfrm>
            </p:spPr>
            <p:txBody>
              <a:bodyPr/>
              <a:lstStyle/>
              <a:p>
                <a:r>
                  <a:rPr lang="en-US" u="sng" dirty="0"/>
                  <a:t>Problem</a:t>
                </a:r>
                <a:r>
                  <a:rPr lang="en-US" dirty="0"/>
                  <a:t>: Potentially </a:t>
                </a:r>
                <a:r>
                  <a:rPr lang="en-US" u="sng" dirty="0"/>
                  <a:t>infinite</a:t>
                </a:r>
                <a:r>
                  <a:rPr lang="en-US" dirty="0"/>
                  <a:t> or extremely large number of arms.</a:t>
                </a:r>
              </a:p>
              <a:p>
                <a:r>
                  <a:rPr lang="en-US" u="sng" dirty="0"/>
                  <a:t>Solution</a:t>
                </a:r>
                <a:r>
                  <a:rPr lang="en-US" dirty="0"/>
                  <a:t>: Use features of one arm learn about other arms.</a:t>
                </a:r>
              </a:p>
              <a:p>
                <a:endParaRPr lang="en-US" dirty="0"/>
              </a:p>
              <a:p>
                <a:r>
                  <a:rPr lang="en-US" dirty="0"/>
                  <a:t>Expected reward for arm </a:t>
                </a:r>
                <a:r>
                  <a:rPr lang="en-US" i="1" dirty="0" err="1"/>
                  <a:t>i</a:t>
                </a:r>
                <a:r>
                  <a:rPr lang="en-US" dirty="0"/>
                  <a:t> at time </a:t>
                </a:r>
                <a:r>
                  <a:rPr lang="en-US" i="1" dirty="0"/>
                  <a:t>t 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IV_mathan" sz="240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x-IV_matha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x-IV_mathan" sz="24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x-IV_mathan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x-IV_matha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IV_mathan" sz="24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x-IV_mathan" sz="24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x-IV_mathan" sz="2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x-IV_mathan" sz="240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x-IV_matha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x-IV_mathan" sz="240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x-IV_mathan" sz="240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x-IV_mathan" sz="2400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vector of features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set of parameters</a:t>
                </a:r>
              </a:p>
              <a:p>
                <a:endParaRPr lang="en-US" dirty="0"/>
              </a:p>
              <a:p>
                <a:r>
                  <a:rPr lang="en-US" dirty="0"/>
                  <a:t>Algorithm arm </a:t>
                </a:r>
                <a:r>
                  <a:rPr lang="en-US" i="1" dirty="0" err="1"/>
                  <a:t>i</a:t>
                </a:r>
                <a:r>
                  <a:rPr lang="en-US" dirty="0"/>
                  <a:t> and observes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 </a:t>
                </a:r>
                <a:endParaRPr lang="en-US" dirty="0"/>
              </a:p>
              <a:p>
                <a:r>
                  <a:rPr lang="en-US" dirty="0"/>
                  <a:t>The optimal arm depends on the context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func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  </a:t>
                </a:r>
              </a:p>
              <a:p>
                <a:r>
                  <a:rPr lang="en-US" dirty="0"/>
                  <a:t>Minimize the regret</a:t>
                </a:r>
              </a:p>
              <a:p>
                <a:r>
                  <a:rPr lang="en-US" sz="2400" dirty="0"/>
                  <a:t>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𝑅𝑒𝑔𝑟𝑒𝑡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</m:e>
                            </m:nary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func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F0C243-8F5C-411C-BE43-4055D053C2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5195268"/>
              </a:xfrm>
              <a:blipFill>
                <a:blip r:embed="rId2"/>
                <a:stretch>
                  <a:fillRect l="-1275" t="-1056" b="-7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3530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E196C-8C51-4562-AED0-B58A914EE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Bandit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E9881-E342-4E2C-887D-FDA62963B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4489947"/>
          </a:xfrm>
        </p:spPr>
        <p:txBody>
          <a:bodyPr/>
          <a:lstStyle/>
          <a:p>
            <a:r>
              <a:rPr lang="en-US" u="sng" dirty="0"/>
              <a:t>Adversarial Bandits</a:t>
            </a:r>
            <a:r>
              <a:rPr lang="en-US" dirty="0"/>
              <a:t>: do not assume that rewards have a distribution (see [1-2])</a:t>
            </a:r>
          </a:p>
          <a:p>
            <a:endParaRPr lang="en-US" dirty="0"/>
          </a:p>
          <a:p>
            <a:r>
              <a:rPr lang="en-US" u="sng" dirty="0"/>
              <a:t>Combinatorial bandits</a:t>
            </a:r>
            <a:r>
              <a:rPr lang="en-US" dirty="0"/>
              <a:t>: special case of Linear Bandits where the actions are multi-dimensional (see [3-4]). See ideas for ranking with bandits in [5].</a:t>
            </a:r>
          </a:p>
          <a:p>
            <a:endParaRPr lang="en-US" dirty="0"/>
          </a:p>
          <a:p>
            <a:r>
              <a:rPr lang="en-US" u="sng" dirty="0"/>
              <a:t>Markovian bandits</a:t>
            </a:r>
            <a:r>
              <a:rPr lang="en-US" dirty="0"/>
              <a:t>: reward processes are neither </a:t>
            </a:r>
            <a:r>
              <a:rPr lang="en-US" dirty="0" err="1"/>
              <a:t>i.i.d</a:t>
            </a:r>
            <a:r>
              <a:rPr lang="en-US" dirty="0"/>
              <a:t>. nor adversarial. Arms are Markov processes with their own state space (see [6-7])</a:t>
            </a:r>
          </a:p>
          <a:p>
            <a:endParaRPr lang="en-US" dirty="0"/>
          </a:p>
          <a:p>
            <a:r>
              <a:rPr lang="en-US" u="sng" dirty="0"/>
              <a:t>Infinitely many-armed bandits</a:t>
            </a:r>
            <a:r>
              <a:rPr lang="en-US" dirty="0"/>
              <a:t>: continuum-armed bandits (arms are in a Euclidean space), which means that the set of possible actions are very large (see [8-9])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922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AADCE-3198-442A-A59B-F183D815B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E1A86-8999-4B4E-B200-EE1C00F52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4159344"/>
          </a:xfrm>
        </p:spPr>
        <p:txBody>
          <a:bodyPr/>
          <a:lstStyle/>
          <a:p>
            <a:pPr lvl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[1] Chapter 27 in Lattimore, T., &amp; </a:t>
            </a:r>
            <a:r>
              <a:rPr lang="en-US" sz="1600" dirty="0" err="1"/>
              <a:t>Szepesvári</a:t>
            </a:r>
            <a:r>
              <a:rPr lang="en-US" sz="1600" dirty="0"/>
              <a:t>, C. (2020). Bandit algorithms. </a:t>
            </a:r>
            <a:r>
              <a:rPr lang="en-US" sz="1600" i="1" dirty="0"/>
              <a:t>Cambridge Press, 2020</a:t>
            </a:r>
          </a:p>
          <a:p>
            <a:pPr lvl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[2] </a:t>
            </a:r>
            <a:r>
              <a:rPr lang="en-US" sz="1600" dirty="0">
                <a:hlinkClick r:id="rId2"/>
              </a:rPr>
              <a:t>https://banditalgs.com/2016/10/01/adversarial-bandits/</a:t>
            </a:r>
            <a:endParaRPr lang="en-US" sz="1600" dirty="0"/>
          </a:p>
          <a:p>
            <a:pPr lvl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[3] Chapter 30 in Lattimore, T., &amp; </a:t>
            </a:r>
            <a:r>
              <a:rPr lang="en-US" sz="1600" dirty="0" err="1"/>
              <a:t>Szepesvári</a:t>
            </a:r>
            <a:r>
              <a:rPr lang="en-US" sz="1600" dirty="0"/>
              <a:t>, C. (2020). Bandit algorithms. </a:t>
            </a:r>
            <a:r>
              <a:rPr lang="en-US" sz="1600" i="1" dirty="0"/>
              <a:t>Cambridge Press, 2020</a:t>
            </a:r>
          </a:p>
          <a:p>
            <a:pPr lvl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[4] Kleinberg, R. D. (2005). Nearly tight bounds for the continuum-armed bandit problem. In </a:t>
            </a:r>
            <a:r>
              <a:rPr lang="en-US" sz="1600" i="1" dirty="0"/>
              <a:t>Advances in Neural Information Processing Systems</a:t>
            </a:r>
            <a:r>
              <a:rPr lang="en-US" sz="1600" dirty="0"/>
              <a:t> (pp. 697-704).</a:t>
            </a:r>
          </a:p>
          <a:p>
            <a:pPr lvl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[5] Chapter 32 in Lattimore, T., &amp; </a:t>
            </a:r>
            <a:r>
              <a:rPr lang="en-US" sz="1600" dirty="0" err="1"/>
              <a:t>Szepesvári</a:t>
            </a:r>
            <a:r>
              <a:rPr lang="en-US" sz="1600" dirty="0"/>
              <a:t>, C. (2020). Bandit algorithms. </a:t>
            </a:r>
            <a:r>
              <a:rPr lang="en-US" sz="1600" i="1" dirty="0"/>
              <a:t>Cambridge Press, 2020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/>
              <a:t>[6] John C Gittins. Bandit processes and dynamic allocation indices. Journal of the Royal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Statistical Society. Series B (Methodological), pages 148{177, 1979.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[7] John Gittins, Kevin </a:t>
            </a:r>
            <a:r>
              <a:rPr lang="en-US" sz="1600" dirty="0" err="1"/>
              <a:t>Glazebrook</a:t>
            </a:r>
            <a:r>
              <a:rPr lang="en-US" sz="1600" dirty="0"/>
              <a:t>, and Richard Weber. Multi-armed bandit allocation indices.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John Wiley &amp; Sons, 2011.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[8] Emilie Kaufmann, Olivier </a:t>
            </a:r>
            <a:r>
              <a:rPr lang="en-US" sz="1600" dirty="0" err="1"/>
              <a:t>Cappe</a:t>
            </a:r>
            <a:r>
              <a:rPr lang="en-US" sz="1600" dirty="0"/>
              <a:t>, and </a:t>
            </a:r>
            <a:r>
              <a:rPr lang="en-US" sz="1600" dirty="0" err="1"/>
              <a:t>Aurelien</a:t>
            </a:r>
            <a:r>
              <a:rPr lang="en-US" sz="1600" dirty="0"/>
              <a:t> </a:t>
            </a:r>
            <a:r>
              <a:rPr lang="en-US" sz="1600" dirty="0" err="1"/>
              <a:t>Garivier</a:t>
            </a:r>
            <a:r>
              <a:rPr lang="en-US" sz="1600" dirty="0"/>
              <a:t>. On </a:t>
            </a:r>
            <a:r>
              <a:rPr lang="en-US" sz="1600" dirty="0" err="1"/>
              <a:t>bayesian</a:t>
            </a:r>
            <a:r>
              <a:rPr lang="en-US" sz="1600" dirty="0"/>
              <a:t> upper </a:t>
            </a:r>
            <a:r>
              <a:rPr lang="en-US" sz="1600" dirty="0" err="1"/>
              <a:t>condence</a:t>
            </a:r>
            <a:r>
              <a:rPr lang="en-US" sz="1600" dirty="0"/>
              <a:t> bounds for bandit problems. In </a:t>
            </a:r>
            <a:r>
              <a:rPr lang="en-US" sz="1600" dirty="0" err="1"/>
              <a:t>Articial</a:t>
            </a:r>
            <a:r>
              <a:rPr lang="en-US" sz="1600" dirty="0"/>
              <a:t> Intelligence and Statistics, pages 592-600, 2012.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[9] Chapter-7 in Lattimore, T., &amp; </a:t>
            </a:r>
            <a:r>
              <a:rPr lang="en-US" sz="1600" dirty="0" err="1"/>
              <a:t>Szepesvári</a:t>
            </a:r>
            <a:r>
              <a:rPr lang="en-US" sz="1600" dirty="0"/>
              <a:t>, C. (2020). Bandit algorithms. </a:t>
            </a:r>
            <a:r>
              <a:rPr lang="en-US" sz="1600" i="1" dirty="0"/>
              <a:t>Cambridge Press, 2020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35596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E532D-AC8D-4D52-BA36-D151A3304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video lectures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8C8A2-9A12-41DA-812E-3A622A9B89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452289"/>
              </p:ext>
            </p:extLst>
          </p:nvPr>
        </p:nvGraphicFramePr>
        <p:xfrm>
          <a:off x="324544" y="899714"/>
          <a:ext cx="11132516" cy="5466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1034">
                  <a:extLst>
                    <a:ext uri="{9D8B030D-6E8A-4147-A177-3AD203B41FA5}">
                      <a16:colId xmlns:a16="http://schemas.microsoft.com/office/drawing/2014/main" val="902680481"/>
                    </a:ext>
                  </a:extLst>
                </a:gridCol>
                <a:gridCol w="3791482">
                  <a:extLst>
                    <a:ext uri="{9D8B030D-6E8A-4147-A177-3AD203B41FA5}">
                      <a16:colId xmlns:a16="http://schemas.microsoft.com/office/drawing/2014/main" val="3349827548"/>
                    </a:ext>
                  </a:extLst>
                </a:gridCol>
              </a:tblGrid>
              <a:tr h="35769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60372"/>
                  </a:ext>
                </a:extLst>
              </a:tr>
              <a:tr h="631216"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Shipra Agrawal, 2019, Advances in Multiarmed Bandits for Sequential Decision Making </a:t>
                      </a:r>
                      <a:r>
                        <a:rPr lang="en-US" sz="1400" dirty="0">
                          <a:hlinkClick r:id="rId3"/>
                        </a:rPr>
                        <a:t>https://www.youtube.com/watch?v=7F0jPUyb7m4&amp;pbjreload=10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Good intuition about Bandit algorithms and explanation of the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723304"/>
                  </a:ext>
                </a:extLst>
              </a:tr>
              <a:tr h="724328">
                <a:tc>
                  <a:txBody>
                    <a:bodyPr/>
                    <a:lstStyle/>
                    <a:p>
                      <a:r>
                        <a:rPr lang="en-US" sz="1400" dirty="0"/>
                        <a:t>David Silver, 2015, Lecture 9: Exploration and Exploitation</a:t>
                      </a:r>
                    </a:p>
                    <a:p>
                      <a:r>
                        <a:rPr lang="en-US" sz="1400" dirty="0">
                          <a:hlinkClick r:id="rId4"/>
                        </a:rPr>
                        <a:t>https://www.youtube.com/watch?v=sGuiWX07sKw&amp;pbjreload=10</a:t>
                      </a:r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Great visual explanations, clear formulations of algorithms, and the connection between bandits and MDPs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775238"/>
                  </a:ext>
                </a:extLst>
              </a:tr>
              <a:tr h="724328">
                <a:tc>
                  <a:txBody>
                    <a:bodyPr/>
                    <a:lstStyle/>
                    <a:p>
                      <a:r>
                        <a:rPr lang="en-US" sz="1400" dirty="0"/>
                        <a:t>Tor Lattimore, 2018, Two lectures at Winter Schools for Quant. Sys. Biology</a:t>
                      </a:r>
                    </a:p>
                    <a:p>
                      <a:r>
                        <a:rPr lang="en-US" sz="1400" dirty="0"/>
                        <a:t>Part-1 (</a:t>
                      </a:r>
                      <a:r>
                        <a:rPr lang="en-US" sz="1400" dirty="0">
                          <a:hlinkClick r:id="rId5"/>
                        </a:rPr>
                        <a:t>https://www.youtube.com/watch?v=xN11-epRuSU&amp;pbjreload=10</a:t>
                      </a:r>
                      <a:r>
                        <a:rPr lang="en-US" sz="1400" dirty="0"/>
                        <a:t>  </a:t>
                      </a:r>
                    </a:p>
                    <a:p>
                      <a:r>
                        <a:rPr lang="en-US" sz="1400" dirty="0"/>
                        <a:t>Part-2 (</a:t>
                      </a:r>
                      <a:r>
                        <a:rPr lang="en-US" sz="1400" dirty="0">
                          <a:hlinkClick r:id="rId6"/>
                        </a:rPr>
                        <a:t>https://www.youtube.com/watch?v=NyyLr6F4bkI&amp;pbjreload=10</a:t>
                      </a:r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Good intuitions about the derivations and the proofs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044709"/>
                  </a:ext>
                </a:extLst>
              </a:tr>
              <a:tr h="935591"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Pascal Poupart, 2018, Lectures at Uni Waterloo, Canada </a:t>
                      </a:r>
                    </a:p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Lecture-1 (</a:t>
                      </a:r>
                      <a:r>
                        <a:rPr lang="en-US" sz="1400" dirty="0">
                          <a:hlinkClick r:id="rId7"/>
                        </a:rPr>
                        <a:t>https://www.youtube.com/watch?v=Qy-vum3GH-s&amp;pbjreload=10</a:t>
                      </a:r>
                      <a:r>
                        <a:rPr lang="en-US" sz="1400" dirty="0"/>
                        <a:t>) Lecture-2 (</a:t>
                      </a:r>
                      <a:r>
                        <a:rPr lang="en-US" sz="1400" dirty="0">
                          <a:hlinkClick r:id="rId8"/>
                        </a:rPr>
                        <a:t>https://www.youtube.com/watch?v=jlcbEZTgisQ&amp;pbjreload=10</a:t>
                      </a:r>
                      <a:r>
                        <a:rPr lang="en-US" sz="1400" dirty="0"/>
                        <a:t>)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Higher level exposition and insightful Q&amp;A with the students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267235"/>
                  </a:ext>
                </a:extLst>
              </a:tr>
              <a:tr h="1050571"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Charles Isbell &amp; Michael Littman, 2015, Set of Coursera videos </a:t>
                      </a:r>
                      <a:r>
                        <a:rPr lang="en-US" sz="1400" dirty="0">
                          <a:hlinkClick r:id="rId9"/>
                        </a:rPr>
                        <a:t>https://www.youtube.com/watch?v=rETmf4NnlPM&amp;list=PL__ycckD1ec_yNMjDl-Lq4-1ZqHcXqgm7&amp;index=128&amp;pbjreload=10</a:t>
                      </a:r>
                      <a:r>
                        <a:rPr lang="en-US" sz="1400" dirty="0"/>
                        <a:t> 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Step-by-step explanations with fun discussions about various bandit topics (algorithms, optimality, metrics, connection with MDPs)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680325"/>
                  </a:ext>
                </a:extLst>
              </a:tr>
              <a:tr h="911372">
                <a:tc>
                  <a:txBody>
                    <a:bodyPr/>
                    <a:lstStyle/>
                    <a:p>
                      <a:r>
                        <a:rPr lang="en-US" sz="1400" dirty="0"/>
                        <a:t>Nando Freitas, 2013, Lecture at Uni British Columbia, Canada</a:t>
                      </a:r>
                    </a:p>
                    <a:p>
                      <a:r>
                        <a:rPr lang="en-US" sz="1400" dirty="0">
                          <a:hlinkClick r:id="rId10"/>
                        </a:rPr>
                        <a:t>https://www.youtube.com/watch?v=vz3D36VXefI&amp;list=PLE6Wd9FR--EdyJ5lbFl8UuGjecvVw66F6&amp;index=10</a:t>
                      </a:r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Great graphics and explanations about the relation between Bandits and Bayesian Optimization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466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9097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54202-9034-467B-9DD2-3EB929DC41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299908991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2B44C6-45DA-45E4-B5AE-4CC4953B6A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369" y="1225486"/>
            <a:ext cx="11474451" cy="3002360"/>
          </a:xfrm>
        </p:spPr>
        <p:txBody>
          <a:bodyPr/>
          <a:lstStyle/>
          <a:p>
            <a:r>
              <a:rPr lang="en-US" dirty="0"/>
              <a:t>Review of MDP Learning Algorithms</a:t>
            </a:r>
          </a:p>
          <a:p>
            <a:r>
              <a:rPr lang="en-US" dirty="0"/>
              <a:t>Concepts</a:t>
            </a:r>
          </a:p>
          <a:p>
            <a:r>
              <a:rPr lang="en-US" dirty="0"/>
              <a:t>Model-based algorithms (Value or Policy iteration)</a:t>
            </a:r>
          </a:p>
          <a:p>
            <a:r>
              <a:rPr lang="en-US" dirty="0"/>
              <a:t>Model-free algorithms (</a:t>
            </a:r>
            <a:r>
              <a:rPr lang="en-US" dirty="0" err="1"/>
              <a:t>Sarsa</a:t>
            </a:r>
            <a:r>
              <a:rPr lang="en-US" dirty="0"/>
              <a:t> and Q-Learning)</a:t>
            </a:r>
          </a:p>
          <a:p>
            <a:r>
              <a:rPr lang="en-US" dirty="0"/>
              <a:t>Model-based architectures</a:t>
            </a:r>
          </a:p>
          <a:p>
            <a:pPr lvl="1"/>
            <a:r>
              <a:rPr lang="en-US" dirty="0"/>
              <a:t>Dyna-Q</a:t>
            </a:r>
          </a:p>
          <a:p>
            <a:pPr lvl="1"/>
            <a:r>
              <a:rPr lang="en-US" dirty="0"/>
              <a:t>POMDP / Hidden-Markov Models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AD26B0-E5A5-4A9D-B1E0-23C2DF579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37E33-96F1-4325-A3B2-4C78417930D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915DC07-6425-4740-9695-FB9F2ED48CC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05286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9979D-B5C0-4508-9A4B-C09E7DB1D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Taxonomy of RL 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C63AFA-D010-4DDB-B4FA-BE38317BA4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03"/>
          <a:stretch/>
        </p:blipFill>
        <p:spPr>
          <a:xfrm>
            <a:off x="1506247" y="1253837"/>
            <a:ext cx="8710613" cy="457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390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32B78-96E8-4C4D-A867-F5988A72A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C9308-C462-436F-9B6B-7264F325A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563" y="779183"/>
            <a:ext cx="8271164" cy="5510781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Sutton, R. S., &amp; </a:t>
            </a:r>
            <a:r>
              <a:rPr lang="en-US" sz="1600" dirty="0" err="1"/>
              <a:t>Barto</a:t>
            </a:r>
            <a:r>
              <a:rPr lang="en-US" sz="1600" dirty="0"/>
              <a:t>, A. G. (2015).</a:t>
            </a:r>
            <a:r>
              <a:rPr lang="en-US" sz="1600" b="1" dirty="0"/>
              <a:t> </a:t>
            </a:r>
            <a:r>
              <a:rPr lang="en-US" sz="1600" b="1" i="1" dirty="0"/>
              <a:t>Reinforcement learning: An introduction</a:t>
            </a:r>
            <a:r>
              <a:rPr lang="en-US" sz="1600" dirty="0"/>
              <a:t>. MIT press. </a:t>
            </a:r>
            <a:r>
              <a:rPr lang="en-US" sz="1600" dirty="0">
                <a:hlinkClick r:id="rId3"/>
              </a:rPr>
              <a:t>http://richsutton.com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Csaba </a:t>
            </a:r>
            <a:r>
              <a:rPr lang="en-US" sz="1600" dirty="0" err="1"/>
              <a:t>Szepesvári</a:t>
            </a:r>
            <a:r>
              <a:rPr lang="en-US" sz="1600" dirty="0"/>
              <a:t> (2010). </a:t>
            </a:r>
            <a:r>
              <a:rPr lang="en-US" sz="1600" b="1" i="1" dirty="0"/>
              <a:t>Algorithms for reinforcement learning </a:t>
            </a:r>
            <a:r>
              <a:rPr lang="en-US" sz="1600" dirty="0"/>
              <a:t>Morgan and Claypool. </a:t>
            </a:r>
            <a:r>
              <a:rPr lang="en-US" sz="1600" dirty="0">
                <a:hlinkClick r:id="rId4"/>
              </a:rPr>
              <a:t>https://sites.ualberta.ca/~szepesva/rlbook.html</a:t>
            </a:r>
            <a:endParaRPr lang="en-US" sz="1600" dirty="0"/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endParaRPr lang="en-US" sz="1400" b="1" dirty="0"/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endParaRPr lang="en-US" sz="1400" b="1" dirty="0"/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/>
              <a:t>Lectures at UCL from DeepMind Research Scientists: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400" dirty="0"/>
              <a:t>David Silver, 2015, </a:t>
            </a:r>
            <a:r>
              <a:rPr lang="en-US" sz="1400" dirty="0">
                <a:hlinkClick r:id="rId5"/>
              </a:rPr>
              <a:t>https://www.davidsilver.uk/wp-content/uploads/2020/03/MC-TD.pdf</a:t>
            </a:r>
            <a:endParaRPr lang="en-US" sz="1400" dirty="0"/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400" dirty="0" err="1"/>
              <a:t>Hado</a:t>
            </a:r>
            <a:r>
              <a:rPr lang="en-US" sz="1400" dirty="0"/>
              <a:t> Van </a:t>
            </a:r>
            <a:r>
              <a:rPr lang="en-US" sz="1400" dirty="0" err="1"/>
              <a:t>Hansselt</a:t>
            </a:r>
            <a:r>
              <a:rPr lang="en-US" sz="1400" dirty="0"/>
              <a:t>, 2018 </a:t>
            </a:r>
            <a:r>
              <a:rPr lang="en-US" sz="1400" dirty="0">
                <a:hlinkClick r:id="rId6"/>
              </a:rPr>
              <a:t>https://www.youtube.com/watch?v=nnxHlg-2WgA&amp;list=PLqYmG7hTraZBKeNJ-JE_eyJHZ7XgBoAyb&amp;index=4</a:t>
            </a:r>
            <a:r>
              <a:rPr lang="en-US" sz="1400" dirty="0"/>
              <a:t> </a:t>
            </a:r>
          </a:p>
          <a:p>
            <a:pPr marL="457200" lvl="1" indent="0">
              <a:buNone/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D7F70F-E59A-45CA-8D4D-E2A12E645D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0659" y="507383"/>
            <a:ext cx="1336034" cy="170533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7" name="Picture 6" descr="A picture containing photo, black, sitting, computer&#10;&#10;Description automatically generated">
            <a:extLst>
              <a:ext uri="{FF2B5EF4-FFF2-40B4-BE49-F238E27FC236}">
                <a16:creationId xmlns:a16="http://schemas.microsoft.com/office/drawing/2014/main" id="{252F4A30-37D7-4915-9446-DBB17BE0B9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804" y="2411716"/>
            <a:ext cx="1336034" cy="164536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1744968-8C4D-4CC1-99D8-EE834FEB2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22" y="4959928"/>
            <a:ext cx="2241760" cy="53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157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83258-8700-44F9-8415-26D72AB4C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concepts -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3BF2A-7E5D-4A6D-AF0D-DBBD73122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5111292"/>
          </a:xfrm>
        </p:spPr>
        <p:txBody>
          <a:bodyPr>
            <a:normAutofit/>
          </a:bodyPr>
          <a:lstStyle/>
          <a:p>
            <a:r>
              <a:rPr lang="en-US" u="sng" dirty="0"/>
              <a:t>Agent:</a:t>
            </a:r>
            <a:r>
              <a:rPr lang="en-US" dirty="0"/>
              <a:t> external to the environment, take actions and has access to external states</a:t>
            </a:r>
            <a:endParaRPr lang="en-US" u="sng" dirty="0"/>
          </a:p>
          <a:p>
            <a:r>
              <a:rPr lang="en-US" u="sng" dirty="0"/>
              <a:t>Environment:</a:t>
            </a:r>
            <a:r>
              <a:rPr lang="en-US" dirty="0"/>
              <a:t> constrains the agent, has hidden and visible states</a:t>
            </a:r>
            <a:endParaRPr lang="en-US" u="sng" dirty="0"/>
          </a:p>
          <a:p>
            <a:r>
              <a:rPr lang="en-US" u="sng" dirty="0"/>
              <a:t>State</a:t>
            </a:r>
            <a:r>
              <a:rPr lang="en-US" dirty="0"/>
              <a:t>: visible information about the environment after an action was taken</a:t>
            </a:r>
          </a:p>
          <a:p>
            <a:r>
              <a:rPr lang="en-US" u="sng" dirty="0"/>
              <a:t>Reward</a:t>
            </a:r>
            <a:r>
              <a:rPr lang="en-US" dirty="0"/>
              <a:t>: value obtained after taking an action or being at a state</a:t>
            </a:r>
          </a:p>
          <a:p>
            <a:r>
              <a:rPr lang="en-US" u="sng" dirty="0"/>
              <a:t>Action</a:t>
            </a:r>
            <a:r>
              <a:rPr lang="en-US" dirty="0"/>
              <a:t>: taken by an agent, might cause a change in state</a:t>
            </a:r>
          </a:p>
          <a:p>
            <a:r>
              <a:rPr lang="en-US" u="sng" dirty="0"/>
              <a:t>Goal</a:t>
            </a:r>
            <a:r>
              <a:rPr lang="en-US" dirty="0"/>
              <a:t>: Maximize rewards by using an optimal policy</a:t>
            </a:r>
          </a:p>
          <a:p>
            <a:r>
              <a:rPr lang="en-US" u="sng" dirty="0"/>
              <a:t>Policy</a:t>
            </a:r>
            <a:r>
              <a:rPr lang="en-US" dirty="0"/>
              <a:t>: set of state action pairs </a:t>
            </a:r>
          </a:p>
          <a:p>
            <a:r>
              <a:rPr lang="en-US" u="sng" dirty="0"/>
              <a:t>Markov property</a:t>
            </a:r>
            <a:r>
              <a:rPr lang="en-US" dirty="0"/>
              <a:t>: we only need to know the current state to predict the next state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352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5223F-BDAE-4996-9F1B-80F402D95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Agent and Environment Interaction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99377B-46B6-4331-9DBA-26DF383D806B}"/>
              </a:ext>
            </a:extLst>
          </p:cNvPr>
          <p:cNvSpPr/>
          <p:nvPr/>
        </p:nvSpPr>
        <p:spPr>
          <a:xfrm>
            <a:off x="6312310" y="2347621"/>
            <a:ext cx="3008671" cy="98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Environment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1D5342-A891-46F2-A567-7279DF783789}"/>
              </a:ext>
            </a:extLst>
          </p:cNvPr>
          <p:cNvSpPr/>
          <p:nvPr/>
        </p:nvSpPr>
        <p:spPr>
          <a:xfrm>
            <a:off x="1944330" y="2347621"/>
            <a:ext cx="3008671" cy="98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Agent</a:t>
            </a:r>
            <a:endParaRPr lang="en-US" dirty="0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120FB552-6DBF-472C-83C7-C9D78A4D4261}"/>
              </a:ext>
            </a:extLst>
          </p:cNvPr>
          <p:cNvCxnSpPr>
            <a:cxnSpLocks/>
          </p:cNvCxnSpPr>
          <p:nvPr/>
        </p:nvCxnSpPr>
        <p:spPr>
          <a:xfrm rot="5400000">
            <a:off x="5687603" y="1039368"/>
            <a:ext cx="3175" cy="4608666"/>
          </a:xfrm>
          <a:prstGeom prst="bentConnector3">
            <a:avLst>
              <a:gd name="adj1" fmla="val 36564504"/>
            </a:avLst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D63F60F1-4FE2-499B-B59A-9234F878EF80}"/>
              </a:ext>
            </a:extLst>
          </p:cNvPr>
          <p:cNvCxnSpPr>
            <a:cxnSpLocks/>
            <a:stCxn id="5" idx="0"/>
            <a:endCxn id="4" idx="0"/>
          </p:cNvCxnSpPr>
          <p:nvPr/>
        </p:nvCxnSpPr>
        <p:spPr>
          <a:xfrm rot="5400000" flipH="1" flipV="1">
            <a:off x="5632656" y="163631"/>
            <a:ext cx="12700" cy="4367980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12220DA-3DDB-4F9D-8365-5ED451C25668}"/>
              </a:ext>
            </a:extLst>
          </p:cNvPr>
          <p:cNvSpPr txBox="1"/>
          <p:nvPr/>
        </p:nvSpPr>
        <p:spPr>
          <a:xfrm>
            <a:off x="5354319" y="1796579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Action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A04F99-D790-4400-AC20-6448DBF84D81}"/>
              </a:ext>
            </a:extLst>
          </p:cNvPr>
          <p:cNvSpPr txBox="1"/>
          <p:nvPr/>
        </p:nvSpPr>
        <p:spPr>
          <a:xfrm>
            <a:off x="5365893" y="3437004"/>
            <a:ext cx="106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State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FCE132-E5E3-47D0-912A-8285D8BD854C}"/>
              </a:ext>
            </a:extLst>
          </p:cNvPr>
          <p:cNvSpPr/>
          <p:nvPr/>
        </p:nvSpPr>
        <p:spPr>
          <a:xfrm>
            <a:off x="3141614" y="3293219"/>
            <a:ext cx="353755" cy="520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D921DE9-A92A-48E6-B851-89B60DA62EB1}"/>
              </a:ext>
            </a:extLst>
          </p:cNvPr>
          <p:cNvSpPr/>
          <p:nvPr/>
        </p:nvSpPr>
        <p:spPr>
          <a:xfrm>
            <a:off x="3495369" y="3293219"/>
            <a:ext cx="353755" cy="520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FEA85B8D-B759-4450-84E9-08D343E0E81F}"/>
              </a:ext>
            </a:extLst>
          </p:cNvPr>
          <p:cNvCxnSpPr>
            <a:cxnSpLocks/>
            <a:stCxn id="25" idx="2"/>
            <a:endCxn id="20" idx="2"/>
          </p:cNvCxnSpPr>
          <p:nvPr/>
        </p:nvCxnSpPr>
        <p:spPr>
          <a:xfrm rot="5400000">
            <a:off x="5654421" y="1359939"/>
            <a:ext cx="3175" cy="3967522"/>
          </a:xfrm>
          <a:prstGeom prst="bentConnector3">
            <a:avLst>
              <a:gd name="adj1" fmla="val 14035496"/>
            </a:avLst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9A2B902-BBB0-4EF7-82B8-E48F1EFFBAD0}"/>
              </a:ext>
            </a:extLst>
          </p:cNvPr>
          <p:cNvSpPr/>
          <p:nvPr/>
        </p:nvSpPr>
        <p:spPr>
          <a:xfrm>
            <a:off x="7462891" y="3290044"/>
            <a:ext cx="353755" cy="520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1ACB934-5812-40EF-BA54-2525EDD180D9}"/>
              </a:ext>
            </a:extLst>
          </p:cNvPr>
          <p:cNvSpPr/>
          <p:nvPr/>
        </p:nvSpPr>
        <p:spPr>
          <a:xfrm>
            <a:off x="7816646" y="3290044"/>
            <a:ext cx="353755" cy="520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07ED96-E835-40A6-8579-13E7F82BB1F0}"/>
              </a:ext>
            </a:extLst>
          </p:cNvPr>
          <p:cNvSpPr txBox="1"/>
          <p:nvPr/>
        </p:nvSpPr>
        <p:spPr>
          <a:xfrm>
            <a:off x="5251407" y="4129867"/>
            <a:ext cx="891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Reward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BA2B561-1B96-44B3-A262-604D12A23455}"/>
              </a:ext>
            </a:extLst>
          </p:cNvPr>
          <p:cNvSpPr/>
          <p:nvPr/>
        </p:nvSpPr>
        <p:spPr>
          <a:xfrm>
            <a:off x="3278138" y="2360321"/>
            <a:ext cx="353755" cy="520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C9DD813-E73A-47F0-8A92-4037CC0C27F2}"/>
              </a:ext>
            </a:extLst>
          </p:cNvPr>
          <p:cNvSpPr/>
          <p:nvPr/>
        </p:nvSpPr>
        <p:spPr>
          <a:xfrm>
            <a:off x="7646118" y="2360321"/>
            <a:ext cx="353755" cy="520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AD2D70-71F0-468D-957D-1558BB70E4A5}"/>
              </a:ext>
            </a:extLst>
          </p:cNvPr>
          <p:cNvSpPr txBox="1"/>
          <p:nvPr/>
        </p:nvSpPr>
        <p:spPr>
          <a:xfrm>
            <a:off x="477519" y="4742848"/>
            <a:ext cx="460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u="sng" dirty="0"/>
              <a:t>Agent’s Goal</a:t>
            </a:r>
            <a:r>
              <a:rPr lang="pt-BR" dirty="0"/>
              <a:t>: Maximize its reward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B0BA95-AA97-497D-98AE-917A83BCC873}"/>
              </a:ext>
            </a:extLst>
          </p:cNvPr>
          <p:cNvSpPr/>
          <p:nvPr/>
        </p:nvSpPr>
        <p:spPr>
          <a:xfrm>
            <a:off x="324928" y="5329476"/>
            <a:ext cx="116745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u="sng" dirty="0"/>
              <a:t>Our Goal</a:t>
            </a:r>
            <a:r>
              <a:rPr lang="pt-BR" dirty="0"/>
              <a:t>: Discover a strategy that allows the agent to achieve its goal under various circumstances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64EDA0-A8EF-4B26-A703-EE537FD43510}"/>
              </a:ext>
            </a:extLst>
          </p:cNvPr>
          <p:cNvSpPr/>
          <p:nvPr/>
        </p:nvSpPr>
        <p:spPr>
          <a:xfrm>
            <a:off x="446227" y="6097131"/>
            <a:ext cx="30491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Search, Estimate, Learn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1A18CA8-E840-46C8-B255-FF3DF309502F}"/>
                  </a:ext>
                </a:extLst>
              </p:cNvPr>
              <p:cNvSpPr/>
              <p:nvPr/>
            </p:nvSpPr>
            <p:spPr>
              <a:xfrm>
                <a:off x="3782858" y="6115847"/>
                <a:ext cx="200125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dirty="0"/>
                  <a:t>Policy = </a:t>
                </a:r>
                <a14:m>
                  <m:oMath xmlns:m="http://schemas.openxmlformats.org/officeDocument/2006/math">
                    <m:r>
                      <a:rPr lang="pt-B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1A18CA8-E840-46C8-B255-FF3DF3095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858" y="6115847"/>
                <a:ext cx="2001253" cy="400110"/>
              </a:xfrm>
              <a:prstGeom prst="rect">
                <a:avLst/>
              </a:prstGeom>
              <a:blipFill>
                <a:blip r:embed="rId3"/>
                <a:stretch>
                  <a:fillRect l="-2744" t="-1515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004F2E31-1AD2-49B5-B87D-2AE099ED1FE0}"/>
              </a:ext>
            </a:extLst>
          </p:cNvPr>
          <p:cNvSpPr/>
          <p:nvPr/>
        </p:nvSpPr>
        <p:spPr>
          <a:xfrm flipV="1">
            <a:off x="2872130" y="5639853"/>
            <a:ext cx="925874" cy="45719"/>
          </a:xfrm>
          <a:prstGeom prst="rect">
            <a:avLst/>
          </a:prstGeom>
          <a:solidFill>
            <a:srgbClr val="C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59DB5E9-B9FA-43B7-B3CB-FCDD3B17A932}"/>
              </a:ext>
            </a:extLst>
          </p:cNvPr>
          <p:cNvSpPr/>
          <p:nvPr/>
        </p:nvSpPr>
        <p:spPr>
          <a:xfrm>
            <a:off x="7195064" y="6115848"/>
            <a:ext cx="34753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knowlege about the environment</a:t>
            </a:r>
            <a:endParaRPr lang="en-US" dirty="0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E2EBF4E-78A2-4184-B027-F37A3DFA488F}"/>
              </a:ext>
            </a:extLst>
          </p:cNvPr>
          <p:cNvCxnSpPr>
            <a:cxnSpLocks/>
            <a:stCxn id="28" idx="0"/>
            <a:endCxn id="24" idx="0"/>
          </p:cNvCxnSpPr>
          <p:nvPr/>
        </p:nvCxnSpPr>
        <p:spPr>
          <a:xfrm rot="16200000" flipH="1">
            <a:off x="3844139" y="5176500"/>
            <a:ext cx="430275" cy="144841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39E389A4-9855-426C-92AB-7DCAF9DB0981}"/>
              </a:ext>
            </a:extLst>
          </p:cNvPr>
          <p:cNvSpPr/>
          <p:nvPr/>
        </p:nvSpPr>
        <p:spPr>
          <a:xfrm flipV="1">
            <a:off x="1641078" y="5639853"/>
            <a:ext cx="925874" cy="45719"/>
          </a:xfrm>
          <a:prstGeom prst="rect">
            <a:avLst/>
          </a:prstGeom>
          <a:solidFill>
            <a:srgbClr val="C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4F9C9102-7AF6-4DBF-BF40-2ADB40F48051}"/>
              </a:ext>
            </a:extLst>
          </p:cNvPr>
          <p:cNvCxnSpPr>
            <a:cxnSpLocks/>
            <a:stCxn id="37" idx="0"/>
            <a:endCxn id="23" idx="0"/>
          </p:cNvCxnSpPr>
          <p:nvPr/>
        </p:nvCxnSpPr>
        <p:spPr>
          <a:xfrm rot="5400000">
            <a:off x="1831628" y="5824743"/>
            <a:ext cx="411559" cy="13321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F28FD6E3-225E-4B77-BE1B-8DBF5215CF3E}"/>
              </a:ext>
            </a:extLst>
          </p:cNvPr>
          <p:cNvSpPr/>
          <p:nvPr/>
        </p:nvSpPr>
        <p:spPr>
          <a:xfrm flipV="1">
            <a:off x="10271050" y="5639852"/>
            <a:ext cx="1590452" cy="45720"/>
          </a:xfrm>
          <a:prstGeom prst="rect">
            <a:avLst/>
          </a:prstGeom>
          <a:solidFill>
            <a:srgbClr val="C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54018D6C-D406-464D-9CAE-5F449CD0D4DE}"/>
              </a:ext>
            </a:extLst>
          </p:cNvPr>
          <p:cNvCxnSpPr>
            <a:cxnSpLocks/>
            <a:stCxn id="42" idx="0"/>
            <a:endCxn id="31" idx="0"/>
          </p:cNvCxnSpPr>
          <p:nvPr/>
        </p:nvCxnSpPr>
        <p:spPr>
          <a:xfrm rot="5400000">
            <a:off x="9784381" y="4833953"/>
            <a:ext cx="430276" cy="213351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180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6C236-BABD-43B9-95A5-47B161CCA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Why Multi-Armed Bandits (MAB)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75692-4A2C-4565-B321-9FB5BC999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MAB allows to learn while making sequential decisions</a:t>
            </a:r>
          </a:p>
          <a:p>
            <a:r>
              <a:rPr lang="en-US" sz="2000" dirty="0"/>
              <a:t>Algorithms are simple, elegant and with rigorous theoretical guarantees of performance</a:t>
            </a:r>
          </a:p>
          <a:p>
            <a:endParaRPr lang="en-US" sz="2000" dirty="0"/>
          </a:p>
          <a:p>
            <a:r>
              <a:rPr lang="en-US" sz="2000" b="1" u="sng" dirty="0"/>
              <a:t>Many applications in practice!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Clinical trials [1,2,3,4]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Pricing [5], Innovation [6], Auctions [7]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Assortment/Recommendations [8]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Adversting planning [9,10]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A/B testing [11], Load balancing [12], Routing [13]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/>
          </a:p>
          <a:p>
            <a:endParaRPr lang="en-US" sz="200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9B46EF8-5216-4C2D-A97A-29D13AEAE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940" y="2495177"/>
            <a:ext cx="3011660" cy="249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495888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47F13-FDB2-4207-B2DF-E1B774C10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83239D-3011-402D-B4E4-17C6654BDE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3900042"/>
              </a:xfrm>
            </p:spPr>
            <p:txBody>
              <a:bodyPr/>
              <a:lstStyle/>
              <a:p>
                <a:r>
                  <a:rPr lang="en-US" dirty="0"/>
                  <a:t>History of 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u="sng" dirty="0"/>
                  <a:t>state</a:t>
                </a:r>
                <a:r>
                  <a:rPr lang="en-US" dirty="0"/>
                  <a:t> at given time is function of this history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	hence, the state summarizes all information needed to make decisions</a:t>
                </a:r>
              </a:p>
              <a:p>
                <a:endParaRPr lang="en-US" dirty="0"/>
              </a:p>
              <a:p>
                <a:r>
                  <a:rPr lang="en-US" u="sng" dirty="0"/>
                  <a:t>Intuition</a:t>
                </a:r>
                <a:r>
                  <a:rPr lang="en-US" dirty="0"/>
                  <a:t> (why is this a good idea?)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Conditioned on the histories the actions are independent.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This allows us to factor one decision into small decisions, or actions.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83239D-3011-402D-B4E4-17C6654BDE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3900042"/>
              </a:xfrm>
              <a:blipFill>
                <a:blip r:embed="rId2"/>
                <a:stretch>
                  <a:fillRect l="-1275" t="-1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664D461-F65D-44FE-974B-258B66D8E383}"/>
                  </a:ext>
                </a:extLst>
              </p:cNvPr>
              <p:cNvSpPr/>
              <p:nvPr/>
            </p:nvSpPr>
            <p:spPr>
              <a:xfrm>
                <a:off x="3825891" y="5010758"/>
                <a:ext cx="3232999" cy="11311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664D461-F65D-44FE-974B-258B66D8E3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891" y="5010758"/>
                <a:ext cx="3232999" cy="11311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5869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BF3AA-0352-4767-A3D0-80AAB522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21683C-8A29-41B8-9F50-8057295E58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5242910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dirty="0"/>
                  <a:t>The Future is independent of the Past if we know the Present</a:t>
                </a:r>
              </a:p>
              <a:p>
                <a:pPr algn="ctr"/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)|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Or equivalently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beg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beg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u="sng" dirty="0"/>
                  <a:t>What are the implications?</a:t>
                </a:r>
                <a:endParaRPr lang="en-US" dirty="0"/>
              </a:p>
              <a:p>
                <a:pPr lvl="1"/>
                <a:r>
                  <a:rPr lang="en-US" dirty="0"/>
                  <a:t>The present state needs to hold all the information necessary to predict the future</a:t>
                </a:r>
              </a:p>
              <a:p>
                <a:pPr lvl="1"/>
                <a:r>
                  <a:rPr lang="en-US" dirty="0"/>
                  <a:t>Future inherently stochastic</a:t>
                </a:r>
              </a:p>
              <a:p>
                <a:pPr lvl="1"/>
                <a:r>
                  <a:rPr lang="en-US" dirty="0"/>
                  <a:t>State space explosion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21683C-8A29-41B8-9F50-8057295E58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5242910"/>
              </a:xfrm>
              <a:blipFill>
                <a:blip r:embed="rId2"/>
                <a:stretch>
                  <a:fillRect l="-1275" t="-1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17010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03C84-22EA-4F5B-BCD0-BF8A3D84E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6AA1A91-3F5C-469D-AF93-8E1BDF51A88C}"/>
                  </a:ext>
                </a:extLst>
              </p:cNvPr>
              <p:cNvSpPr/>
              <p:nvPr/>
            </p:nvSpPr>
            <p:spPr>
              <a:xfrm>
                <a:off x="6852229" y="1432573"/>
                <a:ext cx="3744871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/>
                  <a:t>Transition matrix</a:t>
                </a:r>
              </a:p>
              <a:p>
                <a:endParaRPr lang="en-US" dirty="0"/>
              </a:p>
              <a:p>
                <a:r>
                  <a:rPr lang="en-US" dirty="0"/>
                  <a:t>Transition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={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6AA1A91-3F5C-469D-AF93-8E1BDF51A8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2229" y="1432573"/>
                <a:ext cx="3744871" cy="1200329"/>
              </a:xfrm>
              <a:prstGeom prst="rect">
                <a:avLst/>
              </a:prstGeom>
              <a:blipFill>
                <a:blip r:embed="rId2"/>
                <a:stretch>
                  <a:fillRect l="-1303" t="-2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2E4A7AB-09B3-4B39-A085-D3D97DA86963}"/>
                  </a:ext>
                </a:extLst>
              </p:cNvPr>
              <p:cNvSpPr/>
              <p:nvPr/>
            </p:nvSpPr>
            <p:spPr>
              <a:xfrm>
                <a:off x="1673271" y="2179858"/>
                <a:ext cx="1533833" cy="73004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2E4A7AB-09B3-4B39-A085-D3D97DA869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271" y="2179858"/>
                <a:ext cx="1533833" cy="73004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A217DF17-2ADB-4182-9E8B-4630BF7F5E95}"/>
                  </a:ext>
                </a:extLst>
              </p:cNvPr>
              <p:cNvSpPr/>
              <p:nvPr/>
            </p:nvSpPr>
            <p:spPr>
              <a:xfrm>
                <a:off x="1673269" y="3948943"/>
                <a:ext cx="1533833" cy="73004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A217DF17-2ADB-4182-9E8B-4630BF7F5E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269" y="3948943"/>
                <a:ext cx="1533833" cy="73004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55EC36C-E1E9-4EFE-A967-6B9A2A0C4646}"/>
                  </a:ext>
                </a:extLst>
              </p:cNvPr>
              <p:cNvSpPr/>
              <p:nvPr/>
            </p:nvSpPr>
            <p:spPr>
              <a:xfrm>
                <a:off x="4138709" y="2179857"/>
                <a:ext cx="1533833" cy="73004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55EC36C-E1E9-4EFE-A967-6B9A2A0C46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709" y="2179857"/>
                <a:ext cx="1533833" cy="73004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22CE100-73DC-48B3-907F-B084D4FB3E10}"/>
                  </a:ext>
                </a:extLst>
              </p:cNvPr>
              <p:cNvSpPr/>
              <p:nvPr/>
            </p:nvSpPr>
            <p:spPr>
              <a:xfrm>
                <a:off x="4138710" y="3948941"/>
                <a:ext cx="1533833" cy="73004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22CE100-73DC-48B3-907F-B084D4FB3E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710" y="3948941"/>
                <a:ext cx="1533833" cy="73004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1DDBE586-C5B1-430E-B0EC-E30CCB015AC2}"/>
              </a:ext>
            </a:extLst>
          </p:cNvPr>
          <p:cNvCxnSpPr>
            <a:stCxn id="26" idx="6"/>
            <a:endCxn id="28" idx="2"/>
          </p:cNvCxnSpPr>
          <p:nvPr/>
        </p:nvCxnSpPr>
        <p:spPr>
          <a:xfrm flipV="1">
            <a:off x="3207104" y="2544880"/>
            <a:ext cx="931605" cy="1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9296FC7C-AA08-4E38-A115-83C596443D91}"/>
              </a:ext>
            </a:extLst>
          </p:cNvPr>
          <p:cNvCxnSpPr>
            <a:cxnSpLocks/>
            <a:stCxn id="28" idx="4"/>
            <a:endCxn id="29" idx="0"/>
          </p:cNvCxnSpPr>
          <p:nvPr/>
        </p:nvCxnSpPr>
        <p:spPr>
          <a:xfrm rot="16200000" flipH="1">
            <a:off x="4386107" y="3429420"/>
            <a:ext cx="1039039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5206A9C-AB2D-4D53-855C-F38EE8DCBB04}"/>
              </a:ext>
            </a:extLst>
          </p:cNvPr>
          <p:cNvCxnSpPr>
            <a:cxnSpLocks/>
            <a:stCxn id="26" idx="2"/>
            <a:endCxn id="26" idx="0"/>
          </p:cNvCxnSpPr>
          <p:nvPr/>
        </p:nvCxnSpPr>
        <p:spPr>
          <a:xfrm rot="10800000" flipH="1">
            <a:off x="1673270" y="2179859"/>
            <a:ext cx="766917" cy="365023"/>
          </a:xfrm>
          <a:prstGeom prst="bentConnector4">
            <a:avLst>
              <a:gd name="adj1" fmla="val -29808"/>
              <a:gd name="adj2" fmla="val 162626"/>
            </a:avLst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C98D15A7-582B-469E-B56A-7493738F13BF}"/>
              </a:ext>
            </a:extLst>
          </p:cNvPr>
          <p:cNvCxnSpPr>
            <a:cxnSpLocks/>
            <a:stCxn id="28" idx="6"/>
            <a:endCxn id="28" idx="0"/>
          </p:cNvCxnSpPr>
          <p:nvPr/>
        </p:nvCxnSpPr>
        <p:spPr>
          <a:xfrm flipH="1" flipV="1">
            <a:off x="4905626" y="2179857"/>
            <a:ext cx="766916" cy="365023"/>
          </a:xfrm>
          <a:prstGeom prst="bentConnector4">
            <a:avLst>
              <a:gd name="adj1" fmla="val -29808"/>
              <a:gd name="adj2" fmla="val 162626"/>
            </a:avLst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D30C80-0BD2-4A98-A431-D959C3E5D3FE}"/>
              </a:ext>
            </a:extLst>
          </p:cNvPr>
          <p:cNvCxnSpPr>
            <a:cxnSpLocks/>
            <a:stCxn id="27" idx="7"/>
            <a:endCxn id="28" idx="3"/>
          </p:cNvCxnSpPr>
          <p:nvPr/>
        </p:nvCxnSpPr>
        <p:spPr>
          <a:xfrm flipV="1">
            <a:off x="2982477" y="2802989"/>
            <a:ext cx="1380857" cy="125286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86E6DE9-A81D-4686-BA2E-CDCD23AF8175}"/>
              </a:ext>
            </a:extLst>
          </p:cNvPr>
          <p:cNvCxnSpPr>
            <a:cxnSpLocks/>
            <a:stCxn id="27" idx="0"/>
            <a:endCxn id="26" idx="4"/>
          </p:cNvCxnSpPr>
          <p:nvPr/>
        </p:nvCxnSpPr>
        <p:spPr>
          <a:xfrm flipV="1">
            <a:off x="2440186" y="2909903"/>
            <a:ext cx="2" cy="10390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8D50590-8AFA-43A1-B825-AA8211A23024}"/>
                  </a:ext>
                </a:extLst>
              </p:cNvPr>
              <p:cNvSpPr txBox="1"/>
              <p:nvPr/>
            </p:nvSpPr>
            <p:spPr>
              <a:xfrm>
                <a:off x="3452909" y="2102104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8D50590-8AFA-43A1-B825-AA8211A23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909" y="2102104"/>
                <a:ext cx="60468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847DA18-2970-4CF9-88FC-EC849CA8A2D9}"/>
                  </a:ext>
                </a:extLst>
              </p:cNvPr>
              <p:cNvSpPr txBox="1"/>
              <p:nvPr/>
            </p:nvSpPr>
            <p:spPr>
              <a:xfrm>
                <a:off x="4363334" y="3144243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847DA18-2970-4CF9-88FC-EC849CA8A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334" y="3144243"/>
                <a:ext cx="60468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FADEF1A-C7F1-4034-93B7-789077B251B7}"/>
                  </a:ext>
                </a:extLst>
              </p:cNvPr>
              <p:cNvSpPr txBox="1"/>
              <p:nvPr/>
            </p:nvSpPr>
            <p:spPr>
              <a:xfrm>
                <a:off x="5190758" y="1630169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FADEF1A-C7F1-4034-93B7-789077B25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758" y="1630169"/>
                <a:ext cx="6046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4D77277-058F-4954-8370-22A374B1EC4B}"/>
                  </a:ext>
                </a:extLst>
              </p:cNvPr>
              <p:cNvSpPr txBox="1"/>
              <p:nvPr/>
            </p:nvSpPr>
            <p:spPr>
              <a:xfrm>
                <a:off x="1673269" y="1625860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4D77277-058F-4954-8370-22A374B1E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269" y="1625860"/>
                <a:ext cx="60468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83060F6-0983-477A-BFDC-F2E69F11D487}"/>
                  </a:ext>
                </a:extLst>
              </p:cNvPr>
              <p:cNvSpPr txBox="1"/>
              <p:nvPr/>
            </p:nvSpPr>
            <p:spPr>
              <a:xfrm>
                <a:off x="1333965" y="3133653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83060F6-0983-477A-BFDC-F2E69F11D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965" y="3133653"/>
                <a:ext cx="60468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AC1E294-48A2-45DE-ABBE-5BC7B9C18C51}"/>
                  </a:ext>
                </a:extLst>
              </p:cNvPr>
              <p:cNvSpPr txBox="1"/>
              <p:nvPr/>
            </p:nvSpPr>
            <p:spPr>
              <a:xfrm>
                <a:off x="3349504" y="3942478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AC1E294-48A2-45DE-ABBE-5BC7B9C18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504" y="3942478"/>
                <a:ext cx="60468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6BCFD15D-E8C8-4E3E-9BD7-77F064296F9B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 rot="5400000">
            <a:off x="1271462" y="3429422"/>
            <a:ext cx="1252866" cy="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1C54735-0790-435C-AB8C-C9CF1A19CE5F}"/>
                  </a:ext>
                </a:extLst>
              </p:cNvPr>
              <p:cNvSpPr txBox="1"/>
              <p:nvPr/>
            </p:nvSpPr>
            <p:spPr>
              <a:xfrm>
                <a:off x="2409274" y="3144243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1C54735-0790-435C-AB8C-C9CF1A19C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274" y="3144243"/>
                <a:ext cx="60468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CBB1FEB-0ECA-4D2A-931C-7CE634E741FC}"/>
              </a:ext>
            </a:extLst>
          </p:cNvPr>
          <p:cNvCxnSpPr>
            <a:cxnSpLocks/>
            <a:stCxn id="27" idx="6"/>
            <a:endCxn id="29" idx="2"/>
          </p:cNvCxnSpPr>
          <p:nvPr/>
        </p:nvCxnSpPr>
        <p:spPr>
          <a:xfrm flipV="1">
            <a:off x="3207102" y="4313964"/>
            <a:ext cx="931608" cy="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9F8F1BB-D653-44A4-8090-680772845535}"/>
                  </a:ext>
                </a:extLst>
              </p:cNvPr>
              <p:cNvSpPr txBox="1"/>
              <p:nvPr/>
            </p:nvSpPr>
            <p:spPr>
              <a:xfrm>
                <a:off x="3253905" y="3144243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9F8F1BB-D653-44A4-8090-680772845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3905" y="3144243"/>
                <a:ext cx="60468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3">
                <a:extLst>
                  <a:ext uri="{FF2B5EF4-FFF2-40B4-BE49-F238E27FC236}">
                    <a16:creationId xmlns:a16="http://schemas.microsoft.com/office/drawing/2014/main" id="{2B461CEA-2FFA-4E87-9136-D8E2274CED1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13349" y="2805099"/>
              <a:ext cx="3483555" cy="1854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96711">
                      <a:extLst>
                        <a:ext uri="{9D8B030D-6E8A-4147-A177-3AD203B41FA5}">
                          <a16:colId xmlns:a16="http://schemas.microsoft.com/office/drawing/2014/main" val="2402914082"/>
                        </a:ext>
                      </a:extLst>
                    </a:gridCol>
                    <a:gridCol w="696711">
                      <a:extLst>
                        <a:ext uri="{9D8B030D-6E8A-4147-A177-3AD203B41FA5}">
                          <a16:colId xmlns:a16="http://schemas.microsoft.com/office/drawing/2014/main" val="3861932134"/>
                        </a:ext>
                      </a:extLst>
                    </a:gridCol>
                    <a:gridCol w="696711">
                      <a:extLst>
                        <a:ext uri="{9D8B030D-6E8A-4147-A177-3AD203B41FA5}">
                          <a16:colId xmlns:a16="http://schemas.microsoft.com/office/drawing/2014/main" val="1844923219"/>
                        </a:ext>
                      </a:extLst>
                    </a:gridCol>
                    <a:gridCol w="696711">
                      <a:extLst>
                        <a:ext uri="{9D8B030D-6E8A-4147-A177-3AD203B41FA5}">
                          <a16:colId xmlns:a16="http://schemas.microsoft.com/office/drawing/2014/main" val="3486458255"/>
                        </a:ext>
                      </a:extLst>
                    </a:gridCol>
                    <a:gridCol w="696711">
                      <a:extLst>
                        <a:ext uri="{9D8B030D-6E8A-4147-A177-3AD203B41FA5}">
                          <a16:colId xmlns:a16="http://schemas.microsoft.com/office/drawing/2014/main" val="2190350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1800" i="1" baseline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baseline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i="1" baseline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i="1" baseline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i="1" baseline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38785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baseline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0838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baseline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2024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baseline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67788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baseline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510485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3">
                <a:extLst>
                  <a:ext uri="{FF2B5EF4-FFF2-40B4-BE49-F238E27FC236}">
                    <a16:creationId xmlns:a16="http://schemas.microsoft.com/office/drawing/2014/main" id="{2B461CEA-2FFA-4E87-9136-D8E2274CED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28206060"/>
                  </p:ext>
                </p:extLst>
              </p:nvPr>
            </p:nvGraphicFramePr>
            <p:xfrm>
              <a:off x="7113349" y="2805099"/>
              <a:ext cx="3483555" cy="1854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96711">
                      <a:extLst>
                        <a:ext uri="{9D8B030D-6E8A-4147-A177-3AD203B41FA5}">
                          <a16:colId xmlns:a16="http://schemas.microsoft.com/office/drawing/2014/main" val="2402914082"/>
                        </a:ext>
                      </a:extLst>
                    </a:gridCol>
                    <a:gridCol w="696711">
                      <a:extLst>
                        <a:ext uri="{9D8B030D-6E8A-4147-A177-3AD203B41FA5}">
                          <a16:colId xmlns:a16="http://schemas.microsoft.com/office/drawing/2014/main" val="3861932134"/>
                        </a:ext>
                      </a:extLst>
                    </a:gridCol>
                    <a:gridCol w="696711">
                      <a:extLst>
                        <a:ext uri="{9D8B030D-6E8A-4147-A177-3AD203B41FA5}">
                          <a16:colId xmlns:a16="http://schemas.microsoft.com/office/drawing/2014/main" val="1844923219"/>
                        </a:ext>
                      </a:extLst>
                    </a:gridCol>
                    <a:gridCol w="696711">
                      <a:extLst>
                        <a:ext uri="{9D8B030D-6E8A-4147-A177-3AD203B41FA5}">
                          <a16:colId xmlns:a16="http://schemas.microsoft.com/office/drawing/2014/main" val="3486458255"/>
                        </a:ext>
                      </a:extLst>
                    </a:gridCol>
                    <a:gridCol w="696711">
                      <a:extLst>
                        <a:ext uri="{9D8B030D-6E8A-4147-A177-3AD203B41FA5}">
                          <a16:colId xmlns:a16="http://schemas.microsoft.com/office/drawing/2014/main" val="2190350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1800" i="1" baseline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01754" t="-1639" r="-303509" b="-4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00000" t="-1639" r="-200870" b="-4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302632" t="-1639" r="-102632" b="-4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399130" t="-1639" r="-1739" b="-4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38785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870" t="-101639" r="-400000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0838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870" t="-201639" r="-400000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2024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870" t="-301639" r="-400000" b="-1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67788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870" t="-401639" r="-400000" b="-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5104854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7EDE29D5-7CCA-4A25-9CC0-E243931C0364}"/>
              </a:ext>
            </a:extLst>
          </p:cNvPr>
          <p:cNvSpPr/>
          <p:nvPr/>
        </p:nvSpPr>
        <p:spPr>
          <a:xfrm>
            <a:off x="1333965" y="535084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Problems of learning and planning</a:t>
            </a:r>
          </a:p>
          <a:p>
            <a:r>
              <a:rPr lang="pt-BR" dirty="0"/>
              <a:t>Problems of prediction and control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AAC96D1-4B1E-4425-945C-B23620559C77}"/>
              </a:ext>
            </a:extLst>
          </p:cNvPr>
          <p:cNvSpPr/>
          <p:nvPr/>
        </p:nvSpPr>
        <p:spPr bwMode="gray">
          <a:xfrm>
            <a:off x="5960655" y="4117846"/>
            <a:ext cx="646772" cy="38792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End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2190D7E-2975-4983-813E-4C981D2E8A1E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5656569" y="4309754"/>
            <a:ext cx="304086" cy="205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D0D2B0-BCC3-48DF-8A65-1032911F5EA5}"/>
                  </a:ext>
                </a:extLst>
              </p:cNvPr>
              <p:cNvSpPr txBox="1"/>
              <p:nvPr/>
            </p:nvSpPr>
            <p:spPr>
              <a:xfrm>
                <a:off x="5494997" y="3908889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D0D2B0-BCC3-48DF-8A65-1032911F5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997" y="3908889"/>
                <a:ext cx="604684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61336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AC9F45-AC5F-470D-A782-06D0B5CC415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78369" y="144001"/>
                <a:ext cx="9169401" cy="966272"/>
              </a:xfrm>
            </p:spPr>
            <p:txBody>
              <a:bodyPr/>
              <a:lstStyle/>
              <a:p>
                <a:r>
                  <a:rPr lang="en-US" dirty="0"/>
                  <a:t>Return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) and Discount Factor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AC9F45-AC5F-470D-A782-06D0B5CC41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78369" y="144001"/>
                <a:ext cx="9169401" cy="966272"/>
              </a:xfrm>
              <a:blipFill>
                <a:blip r:embed="rId2"/>
                <a:stretch>
                  <a:fillRect l="-2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562CCA1C-F318-4F21-94B0-2C3B4C3FDA0A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582277" y="1477323"/>
                <a:ext cx="9316795" cy="4643835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spAutoFit/>
              </a:bodyPr>
              <a:lstStyle>
                <a:lvl1pPr marL="0" indent="0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1294" indent="-2412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■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79988" indent="-2399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□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17533" indent="-2399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–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59991" indent="-359991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719982" indent="-359991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2133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Font typeface="Arial" panose="020B0604020202020204" pitchFamily="34" charset="0"/>
                  <a:buNone/>
                  <a:defRPr sz="2133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Font typeface="Arial" panose="020B0604020202020204" pitchFamily="34" charset="0"/>
                  <a:buNone/>
                  <a:defRPr sz="2133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Return is the sum of discounted rewards 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+…+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lvl="1" indent="0">
                  <a:buNone/>
                </a:pPr>
                <a:endParaRPr lang="en-US" dirty="0"/>
              </a:p>
              <a:p>
                <a:pPr lvl="1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dirty="0"/>
                  <a:t> is the total reward at step </a:t>
                </a:r>
                <a:r>
                  <a:rPr lang="en-US" b="1" i="1" dirty="0"/>
                  <a:t>t</a:t>
                </a:r>
                <a:r>
                  <a:rPr lang="en-US" dirty="0"/>
                  <a:t> after collecting future rewards in </a:t>
                </a:r>
                <a:r>
                  <a:rPr lang="en-US" b="1" dirty="0"/>
                  <a:t>T</a:t>
                </a:r>
                <a:r>
                  <a:rPr lang="en-US" dirty="0"/>
                  <a:t> steps discounted by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∈[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b="1" dirty="0"/>
                  <a:t> </a:t>
                </a:r>
              </a:p>
              <a:p>
                <a:pPr lvl="1" indent="0">
                  <a:buNone/>
                </a:pPr>
                <a:endParaRPr lang="en-US" dirty="0"/>
              </a:p>
              <a:p>
                <a:r>
                  <a:rPr lang="en-US" u="sng" dirty="0"/>
                  <a:t>Why Discount Factor?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depreciates future rewards based on their distant from the present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avoids infinite returns because of cycles in the Markov Chain</a:t>
                </a:r>
              </a:p>
              <a:p>
                <a:pPr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562CCA1C-F318-4F21-94B0-2C3B4C3FD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82277" y="1477323"/>
                <a:ext cx="9316795" cy="4643835"/>
              </a:xfrm>
              <a:prstGeom prst="rect">
                <a:avLst/>
              </a:prstGeom>
              <a:blipFill>
                <a:blip r:embed="rId3"/>
                <a:stretch>
                  <a:fillRect l="-1571" t="-11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1731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5736B-D167-4C4A-B49A-ADBEA50F2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236" y="178089"/>
            <a:ext cx="10515600" cy="618548"/>
          </a:xfrm>
        </p:spPr>
        <p:txBody>
          <a:bodyPr/>
          <a:lstStyle/>
          <a:p>
            <a:r>
              <a:rPr lang="en-US" dirty="0"/>
              <a:t>Value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3ADA64-7751-4257-9521-15B9B28233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2104679"/>
              </a:xfrm>
            </p:spPr>
            <p:txBody>
              <a:bodyPr/>
              <a:lstStyle/>
              <a:p>
                <a:r>
                  <a:rPr lang="en-US" dirty="0"/>
                  <a:t>State Value Function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h𝑜𝑤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𝑔𝑜𝑜𝑑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𝑓𝑜𝑙𝑙𝑜𝑤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𝑝𝑜𝑙𝑖𝑐𝑦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?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It is the value of being at a certain state</a:t>
                </a:r>
              </a:p>
              <a:p>
                <a:pPr lvl="1"/>
                <a:r>
                  <a:rPr lang="en-US" dirty="0"/>
                  <a:t>It is not a random variable; it is the </a:t>
                </a:r>
                <a:r>
                  <a:rPr lang="en-US" u="sng" dirty="0"/>
                  <a:t>expectation</a:t>
                </a:r>
                <a:r>
                  <a:rPr lang="en-US" dirty="0"/>
                  <a:t> over the future rewards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3ADA64-7751-4257-9521-15B9B28233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2104679"/>
              </a:xfrm>
              <a:blipFill>
                <a:blip r:embed="rId2"/>
                <a:stretch>
                  <a:fillRect l="-1275" t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31832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EF1AD-1EAF-434F-8127-755F4C57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C02AAEC-7955-4B63-AE1A-ABED2CB6A223}"/>
                  </a:ext>
                </a:extLst>
              </p:cNvPr>
              <p:cNvSpPr/>
              <p:nvPr/>
            </p:nvSpPr>
            <p:spPr>
              <a:xfrm>
                <a:off x="2326693" y="1576408"/>
                <a:ext cx="4189416" cy="438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C02AAEC-7955-4B63-AE1A-ABED2CB6A2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693" y="1576408"/>
                <a:ext cx="4189416" cy="438582"/>
              </a:xfrm>
              <a:prstGeom prst="rect">
                <a:avLst/>
              </a:prstGeom>
              <a:blipFill>
                <a:blip r:embed="rId2"/>
                <a:stretch>
                  <a:fillRect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02F876-4B54-45CC-BE3B-22D4FE33D9E2}"/>
                  </a:ext>
                </a:extLst>
              </p:cNvPr>
              <p:cNvSpPr/>
              <p:nvPr/>
            </p:nvSpPr>
            <p:spPr>
              <a:xfrm>
                <a:off x="2513729" y="4118717"/>
                <a:ext cx="3216458" cy="87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′∈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02F876-4B54-45CC-BE3B-22D4FE33D9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729" y="4118717"/>
                <a:ext cx="3216458" cy="8781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89F17EAA-B136-4642-8502-0B0E8FE8E5AE}"/>
              </a:ext>
            </a:extLst>
          </p:cNvPr>
          <p:cNvSpPr/>
          <p:nvPr/>
        </p:nvSpPr>
        <p:spPr bwMode="gray">
          <a:xfrm>
            <a:off x="4973782" y="2410691"/>
            <a:ext cx="256309" cy="26323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065CD53-D279-47EC-8F86-3F988C803C13}"/>
              </a:ext>
            </a:extLst>
          </p:cNvPr>
          <p:cNvSpPr/>
          <p:nvPr/>
        </p:nvSpPr>
        <p:spPr bwMode="gray">
          <a:xfrm>
            <a:off x="4165092" y="3165764"/>
            <a:ext cx="256309" cy="26323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BDE14E1-78BB-4BB8-80D8-D2FB194FA315}"/>
              </a:ext>
            </a:extLst>
          </p:cNvPr>
          <p:cNvSpPr/>
          <p:nvPr/>
        </p:nvSpPr>
        <p:spPr bwMode="gray">
          <a:xfrm>
            <a:off x="5653987" y="3165764"/>
            <a:ext cx="256309" cy="26323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63D9091-F14C-407F-9E0C-9EDE3E95471C}"/>
              </a:ext>
            </a:extLst>
          </p:cNvPr>
          <p:cNvCxnSpPr>
            <a:stCxn id="6" idx="3"/>
            <a:endCxn id="7" idx="7"/>
          </p:cNvCxnSpPr>
          <p:nvPr/>
        </p:nvCxnSpPr>
        <p:spPr bwMode="gray">
          <a:xfrm flipH="1">
            <a:off x="4383865" y="2635377"/>
            <a:ext cx="627453" cy="56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E19E0EB-D7C4-4BD9-8E09-A421F3D707FC}"/>
              </a:ext>
            </a:extLst>
          </p:cNvPr>
          <p:cNvCxnSpPr>
            <a:cxnSpLocks/>
            <a:stCxn id="6" idx="5"/>
            <a:endCxn id="8" idx="1"/>
          </p:cNvCxnSpPr>
          <p:nvPr/>
        </p:nvCxnSpPr>
        <p:spPr bwMode="gray">
          <a:xfrm>
            <a:off x="5192555" y="2635377"/>
            <a:ext cx="498968" cy="56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A74431A-B43B-4D81-A561-6B7A96B6BC9C}"/>
                  </a:ext>
                </a:extLst>
              </p:cNvPr>
              <p:cNvSpPr/>
              <p:nvPr/>
            </p:nvSpPr>
            <p:spPr>
              <a:xfrm>
                <a:off x="4383865" y="2618902"/>
                <a:ext cx="4206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A74431A-B43B-4D81-A561-6B7A96B6BC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865" y="2618902"/>
                <a:ext cx="4206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0098BB3-D536-4321-A104-DD781FE8B91B}"/>
                  </a:ext>
                </a:extLst>
              </p:cNvPr>
              <p:cNvSpPr/>
              <p:nvPr/>
            </p:nvSpPr>
            <p:spPr>
              <a:xfrm>
                <a:off x="3003112" y="3085512"/>
                <a:ext cx="12454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0098BB3-D536-4321-A104-DD781FE8B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112" y="3085512"/>
                <a:ext cx="12454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208BD07-2141-48BA-AFA1-8D38929EC171}"/>
                  </a:ext>
                </a:extLst>
              </p:cNvPr>
              <p:cNvSpPr/>
              <p:nvPr/>
            </p:nvSpPr>
            <p:spPr>
              <a:xfrm>
                <a:off x="3926796" y="2188589"/>
                <a:ext cx="11362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208BD07-2141-48BA-AFA1-8D38929EC1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796" y="2188589"/>
                <a:ext cx="11362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26D273F4-6866-4115-B1AB-2A25466E6DE0}"/>
              </a:ext>
            </a:extLst>
          </p:cNvPr>
          <p:cNvSpPr txBox="1"/>
          <p:nvPr/>
        </p:nvSpPr>
        <p:spPr bwMode="gray">
          <a:xfrm>
            <a:off x="6726381" y="2988234"/>
            <a:ext cx="2403763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dirty="0"/>
              <a:t>One-Step Lookahead idea</a:t>
            </a:r>
          </a:p>
        </p:txBody>
      </p:sp>
    </p:spTree>
    <p:extLst>
      <p:ext uri="{BB962C8B-B14F-4D97-AF65-F5344CB8AC3E}">
        <p14:creationId xmlns:p14="http://schemas.microsoft.com/office/powerpoint/2010/main" val="155990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14" grpId="0"/>
      <p:bldP spid="15" grpId="0"/>
      <p:bldP spid="16" grpId="0"/>
      <p:bldP spid="2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E95AB-E063-467B-8E3F-5C9B972CB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Reward Process (MRP)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B6FD85EE-5656-4863-8190-DBAD587961E5}"/>
                  </a:ext>
                </a:extLst>
              </p:cNvPr>
              <p:cNvSpPr/>
              <p:nvPr/>
            </p:nvSpPr>
            <p:spPr>
              <a:xfrm>
                <a:off x="1061816" y="2249170"/>
                <a:ext cx="1533833" cy="73004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B6FD85EE-5656-4863-8190-DBAD587961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816" y="2249170"/>
                <a:ext cx="1533833" cy="73004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3142ED5-DCC2-47B2-97A4-083328AF496F}"/>
                  </a:ext>
                </a:extLst>
              </p:cNvPr>
              <p:cNvSpPr/>
              <p:nvPr/>
            </p:nvSpPr>
            <p:spPr>
              <a:xfrm>
                <a:off x="1061814" y="4018255"/>
                <a:ext cx="1533833" cy="73004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3142ED5-DCC2-47B2-97A4-083328AF49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814" y="4018255"/>
                <a:ext cx="1533833" cy="73004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458BE12F-2651-4D71-AAB4-F944FD65EFC7}"/>
                  </a:ext>
                </a:extLst>
              </p:cNvPr>
              <p:cNvSpPr/>
              <p:nvPr/>
            </p:nvSpPr>
            <p:spPr>
              <a:xfrm>
                <a:off x="3527254" y="2249169"/>
                <a:ext cx="1533833" cy="73004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458BE12F-2651-4D71-AAB4-F944FD65EF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254" y="2249169"/>
                <a:ext cx="1533833" cy="73004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CBA730A-C501-4852-9C29-E1E68EE82DFC}"/>
                  </a:ext>
                </a:extLst>
              </p:cNvPr>
              <p:cNvSpPr/>
              <p:nvPr/>
            </p:nvSpPr>
            <p:spPr>
              <a:xfrm>
                <a:off x="3527255" y="4018253"/>
                <a:ext cx="1533833" cy="73004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CBA730A-C501-4852-9C29-E1E68EE82D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255" y="4018253"/>
                <a:ext cx="1533833" cy="73004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558202E6-5316-47F6-B4C0-F20C656A08B2}"/>
              </a:ext>
            </a:extLst>
          </p:cNvPr>
          <p:cNvCxnSpPr>
            <a:stCxn id="4" idx="6"/>
            <a:endCxn id="6" idx="2"/>
          </p:cNvCxnSpPr>
          <p:nvPr/>
        </p:nvCxnSpPr>
        <p:spPr>
          <a:xfrm flipV="1">
            <a:off x="2595649" y="2614192"/>
            <a:ext cx="931605" cy="1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4B4EC47-E763-45F1-B333-3BF16A703502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rot="16200000" flipH="1">
            <a:off x="3774652" y="3498732"/>
            <a:ext cx="1039039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8A11551-E137-4D32-8EF1-642E0CA52DCD}"/>
              </a:ext>
            </a:extLst>
          </p:cNvPr>
          <p:cNvCxnSpPr>
            <a:cxnSpLocks/>
            <a:stCxn id="4" idx="2"/>
            <a:endCxn id="4" idx="0"/>
          </p:cNvCxnSpPr>
          <p:nvPr/>
        </p:nvCxnSpPr>
        <p:spPr>
          <a:xfrm rot="10800000" flipH="1">
            <a:off x="1061815" y="2249171"/>
            <a:ext cx="766917" cy="365023"/>
          </a:xfrm>
          <a:prstGeom prst="bentConnector4">
            <a:avLst>
              <a:gd name="adj1" fmla="val -29808"/>
              <a:gd name="adj2" fmla="val 162626"/>
            </a:avLst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9A90D2F-DE82-468D-8B3F-8FC3285B5D36}"/>
              </a:ext>
            </a:extLst>
          </p:cNvPr>
          <p:cNvCxnSpPr>
            <a:cxnSpLocks/>
            <a:stCxn id="6" idx="6"/>
            <a:endCxn id="6" idx="0"/>
          </p:cNvCxnSpPr>
          <p:nvPr/>
        </p:nvCxnSpPr>
        <p:spPr>
          <a:xfrm flipH="1" flipV="1">
            <a:off x="4294171" y="2249169"/>
            <a:ext cx="766916" cy="365023"/>
          </a:xfrm>
          <a:prstGeom prst="bentConnector4">
            <a:avLst>
              <a:gd name="adj1" fmla="val -29808"/>
              <a:gd name="adj2" fmla="val 162626"/>
            </a:avLst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71F5503-BE24-489D-AC00-5E07DFB5CBDE}"/>
              </a:ext>
            </a:extLst>
          </p:cNvPr>
          <p:cNvCxnSpPr>
            <a:cxnSpLocks/>
            <a:stCxn id="5" idx="7"/>
            <a:endCxn id="6" idx="3"/>
          </p:cNvCxnSpPr>
          <p:nvPr/>
        </p:nvCxnSpPr>
        <p:spPr>
          <a:xfrm flipV="1">
            <a:off x="2371022" y="2872301"/>
            <a:ext cx="1380857" cy="125286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7EC510-24BB-4238-8843-B5E9882880F5}"/>
              </a:ext>
            </a:extLst>
          </p:cNvPr>
          <p:cNvCxnSpPr>
            <a:cxnSpLocks/>
            <a:stCxn id="5" idx="0"/>
            <a:endCxn id="4" idx="4"/>
          </p:cNvCxnSpPr>
          <p:nvPr/>
        </p:nvCxnSpPr>
        <p:spPr>
          <a:xfrm flipV="1">
            <a:off x="1828731" y="2979215"/>
            <a:ext cx="2" cy="10390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286097-E072-419C-B0FF-08A5E8218336}"/>
                  </a:ext>
                </a:extLst>
              </p:cNvPr>
              <p:cNvSpPr txBox="1"/>
              <p:nvPr/>
            </p:nvSpPr>
            <p:spPr>
              <a:xfrm>
                <a:off x="2841454" y="2171416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286097-E072-419C-B0FF-08A5E8218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454" y="2171416"/>
                <a:ext cx="60468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B5CFD8-A4EA-461D-9FA4-9C09D6308670}"/>
                  </a:ext>
                </a:extLst>
              </p:cNvPr>
              <p:cNvSpPr txBox="1"/>
              <p:nvPr/>
            </p:nvSpPr>
            <p:spPr>
              <a:xfrm>
                <a:off x="3751879" y="3213555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B5CFD8-A4EA-461D-9FA4-9C09D6308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879" y="3213555"/>
                <a:ext cx="60468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53F1AD4-7B23-48CC-AE80-3C521ACC820B}"/>
                  </a:ext>
                </a:extLst>
              </p:cNvPr>
              <p:cNvSpPr txBox="1"/>
              <p:nvPr/>
            </p:nvSpPr>
            <p:spPr>
              <a:xfrm>
                <a:off x="4391771" y="1699198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53F1AD4-7B23-48CC-AE80-3C521ACC8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771" y="1699198"/>
                <a:ext cx="60468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6F0048-9A6A-432E-8D97-68902ED3D445}"/>
                  </a:ext>
                </a:extLst>
              </p:cNvPr>
              <p:cNvSpPr txBox="1"/>
              <p:nvPr/>
            </p:nvSpPr>
            <p:spPr>
              <a:xfrm>
                <a:off x="1604106" y="1698986"/>
                <a:ext cx="10154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6F0048-9A6A-432E-8D97-68902ED3D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106" y="1698986"/>
                <a:ext cx="1015490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878142-35E9-493F-AF29-661D85E63ADF}"/>
                  </a:ext>
                </a:extLst>
              </p:cNvPr>
              <p:cNvSpPr txBox="1"/>
              <p:nvPr/>
            </p:nvSpPr>
            <p:spPr>
              <a:xfrm>
                <a:off x="722510" y="3202965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878142-35E9-493F-AF29-661D85E63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10" y="3202965"/>
                <a:ext cx="60468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762FD29-DA77-4F52-9E49-595F2796D6BE}"/>
                  </a:ext>
                </a:extLst>
              </p:cNvPr>
              <p:cNvSpPr txBox="1"/>
              <p:nvPr/>
            </p:nvSpPr>
            <p:spPr>
              <a:xfrm>
                <a:off x="2738049" y="4011790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762FD29-DA77-4F52-9E49-595F2796D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049" y="4011790"/>
                <a:ext cx="60468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55652C0-F020-448D-948F-ACE4F12ABE17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rot="5400000">
            <a:off x="660007" y="3498734"/>
            <a:ext cx="1252866" cy="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A3080B-1735-4C21-9058-EFA9A2CFA8F8}"/>
                  </a:ext>
                </a:extLst>
              </p:cNvPr>
              <p:cNvSpPr txBox="1"/>
              <p:nvPr/>
            </p:nvSpPr>
            <p:spPr>
              <a:xfrm>
                <a:off x="1797819" y="3213555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A3080B-1735-4C21-9058-EFA9A2CFA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19" y="3213555"/>
                <a:ext cx="60468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C1AA2C2-3D4E-410E-98C2-700E194DCEB2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2595647" y="4383276"/>
            <a:ext cx="931608" cy="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0B1FD1-5FE2-4A23-8D6C-B70C664B1FF2}"/>
                  </a:ext>
                </a:extLst>
              </p:cNvPr>
              <p:cNvSpPr txBox="1"/>
              <p:nvPr/>
            </p:nvSpPr>
            <p:spPr>
              <a:xfrm>
                <a:off x="2642450" y="3213555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0B1FD1-5FE2-4A23-8D6C-B70C664B1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450" y="3213555"/>
                <a:ext cx="60468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4672903-D83B-48CB-BFA7-C53350B3BC0F}"/>
                  </a:ext>
                </a:extLst>
              </p:cNvPr>
              <p:cNvSpPr txBox="1"/>
              <p:nvPr/>
            </p:nvSpPr>
            <p:spPr>
              <a:xfrm>
                <a:off x="934355" y="1668207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4672903-D83B-48CB-BFA7-C53350B3B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55" y="1668207"/>
                <a:ext cx="60468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F5ADAA3-67E2-4D52-9FC1-4AF46450E311}"/>
                  </a:ext>
                </a:extLst>
              </p:cNvPr>
              <p:cNvSpPr txBox="1"/>
              <p:nvPr/>
            </p:nvSpPr>
            <p:spPr>
              <a:xfrm>
                <a:off x="4996455" y="1698986"/>
                <a:ext cx="10154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F5ADAA3-67E2-4D52-9FC1-4AF46450E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455" y="1698986"/>
                <a:ext cx="1015490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D4EF405-9AD3-4E73-8D02-4F7951999734}"/>
                  </a:ext>
                </a:extLst>
              </p:cNvPr>
              <p:cNvSpPr txBox="1"/>
              <p:nvPr/>
            </p:nvSpPr>
            <p:spPr>
              <a:xfrm>
                <a:off x="2553707" y="2509656"/>
                <a:ext cx="10154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D4EF405-9AD3-4E73-8D02-4F7951999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707" y="2509656"/>
                <a:ext cx="1015490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793FE6D-D440-40A1-A824-8E156DDFCBB5}"/>
                  </a:ext>
                </a:extLst>
              </p:cNvPr>
              <p:cNvSpPr txBox="1"/>
              <p:nvPr/>
            </p:nvSpPr>
            <p:spPr>
              <a:xfrm>
                <a:off x="4169884" y="3244333"/>
                <a:ext cx="10154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793FE6D-D440-40A1-A824-8E156DDFC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884" y="3244333"/>
                <a:ext cx="1015490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462B558-A108-419F-AB96-0E4363137565}"/>
                  </a:ext>
                </a:extLst>
              </p:cNvPr>
              <p:cNvSpPr txBox="1"/>
              <p:nvPr/>
            </p:nvSpPr>
            <p:spPr>
              <a:xfrm>
                <a:off x="2511764" y="4381122"/>
                <a:ext cx="10154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462B558-A108-419F-AB96-0E4363137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764" y="4381122"/>
                <a:ext cx="1015490" cy="3385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712B93B-6F60-459A-B81D-F6478268646F}"/>
                  </a:ext>
                </a:extLst>
              </p:cNvPr>
              <p:cNvSpPr txBox="1"/>
              <p:nvPr/>
            </p:nvSpPr>
            <p:spPr>
              <a:xfrm>
                <a:off x="2801239" y="3462015"/>
                <a:ext cx="10154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712B93B-6F60-459A-B81D-F64782686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239" y="3462015"/>
                <a:ext cx="1015490" cy="33855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C1ADC3-F114-4295-8C10-B576D541FB7E}"/>
                  </a:ext>
                </a:extLst>
              </p:cNvPr>
              <p:cNvSpPr txBox="1"/>
              <p:nvPr/>
            </p:nvSpPr>
            <p:spPr>
              <a:xfrm>
                <a:off x="478369" y="3686921"/>
                <a:ext cx="10154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C1ADC3-F114-4295-8C10-B576D541F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69" y="3686921"/>
                <a:ext cx="1015490" cy="33855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A2072B3-772B-444B-AC77-42B5BD112FE3}"/>
                  </a:ext>
                </a:extLst>
              </p:cNvPr>
              <p:cNvSpPr txBox="1"/>
              <p:nvPr/>
            </p:nvSpPr>
            <p:spPr>
              <a:xfrm>
                <a:off x="1693488" y="3679698"/>
                <a:ext cx="10154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A2072B3-772B-444B-AC77-42B5BD112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488" y="3679698"/>
                <a:ext cx="1015490" cy="33855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0FCDCC6B-2434-4CCE-B965-FA6D5688D042}"/>
              </a:ext>
            </a:extLst>
          </p:cNvPr>
          <p:cNvSpPr/>
          <p:nvPr/>
        </p:nvSpPr>
        <p:spPr bwMode="gray">
          <a:xfrm>
            <a:off x="5365174" y="4191368"/>
            <a:ext cx="646772" cy="38792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End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98BBAF1-8169-4361-8C37-246A6A986491}"/>
              </a:ext>
            </a:extLst>
          </p:cNvPr>
          <p:cNvCxnSpPr>
            <a:cxnSpLocks/>
            <a:stCxn id="7" idx="6"/>
            <a:endCxn id="32" idx="1"/>
          </p:cNvCxnSpPr>
          <p:nvPr/>
        </p:nvCxnSpPr>
        <p:spPr>
          <a:xfrm>
            <a:off x="5061088" y="4383276"/>
            <a:ext cx="304086" cy="205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77135F3-520A-4505-8B59-2CC3B411508C}"/>
                  </a:ext>
                </a:extLst>
              </p:cNvPr>
              <p:cNvSpPr txBox="1"/>
              <p:nvPr/>
            </p:nvSpPr>
            <p:spPr>
              <a:xfrm>
                <a:off x="4899516" y="3982411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77135F3-520A-4505-8B59-2CC3B4115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516" y="3982411"/>
                <a:ext cx="604684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DDE7840-C631-4FE5-945F-509057AA1FF4}"/>
                  </a:ext>
                </a:extLst>
              </p:cNvPr>
              <p:cNvSpPr txBox="1"/>
              <p:nvPr/>
            </p:nvSpPr>
            <p:spPr>
              <a:xfrm>
                <a:off x="4704524" y="4550399"/>
                <a:ext cx="10154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DDE7840-C631-4FE5-945F-509057AA1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524" y="4550399"/>
                <a:ext cx="1015490" cy="33855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8F44B9C4-7631-497E-92CD-462B84EB539F}"/>
                  </a:ext>
                </a:extLst>
              </p:cNvPr>
              <p:cNvSpPr/>
              <p:nvPr/>
            </p:nvSpPr>
            <p:spPr>
              <a:xfrm>
                <a:off x="6712185" y="2279949"/>
                <a:ext cx="1533833" cy="73004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8F44B9C4-7631-497E-92CD-462B84EB53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185" y="2279949"/>
                <a:ext cx="1533833" cy="730045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AC1BB95A-C53D-41F1-9CCC-0A16EEE1B707}"/>
                  </a:ext>
                </a:extLst>
              </p:cNvPr>
              <p:cNvSpPr/>
              <p:nvPr/>
            </p:nvSpPr>
            <p:spPr>
              <a:xfrm>
                <a:off x="6712183" y="4049034"/>
                <a:ext cx="1533833" cy="73004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AC1BB95A-C53D-41F1-9CCC-0A16EEE1B7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183" y="4049034"/>
                <a:ext cx="1533833" cy="730045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Oval 49">
            <a:extLst>
              <a:ext uri="{FF2B5EF4-FFF2-40B4-BE49-F238E27FC236}">
                <a16:creationId xmlns:a16="http://schemas.microsoft.com/office/drawing/2014/main" id="{C8CA964A-5C3C-4582-9DC5-E190C2E3E062}"/>
              </a:ext>
            </a:extLst>
          </p:cNvPr>
          <p:cNvSpPr/>
          <p:nvPr/>
        </p:nvSpPr>
        <p:spPr>
          <a:xfrm>
            <a:off x="9177623" y="2279948"/>
            <a:ext cx="1533833" cy="73004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4D5976-3C24-4116-BA6D-324875AB39E5}"/>
              </a:ext>
            </a:extLst>
          </p:cNvPr>
          <p:cNvSpPr/>
          <p:nvPr/>
        </p:nvSpPr>
        <p:spPr>
          <a:xfrm>
            <a:off x="9177624" y="4049032"/>
            <a:ext cx="1533833" cy="73004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20</a:t>
            </a:r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A2958A2D-8CBB-4610-988C-4A2E1FF9FBAE}"/>
              </a:ext>
            </a:extLst>
          </p:cNvPr>
          <p:cNvCxnSpPr>
            <a:stCxn id="48" idx="6"/>
            <a:endCxn id="50" idx="2"/>
          </p:cNvCxnSpPr>
          <p:nvPr/>
        </p:nvCxnSpPr>
        <p:spPr>
          <a:xfrm flipV="1">
            <a:off x="8246018" y="2644971"/>
            <a:ext cx="931605" cy="1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94994000-D585-472F-BCE7-AD0661F72C03}"/>
              </a:ext>
            </a:extLst>
          </p:cNvPr>
          <p:cNvCxnSpPr>
            <a:cxnSpLocks/>
            <a:stCxn id="50" idx="4"/>
            <a:endCxn id="51" idx="0"/>
          </p:cNvCxnSpPr>
          <p:nvPr/>
        </p:nvCxnSpPr>
        <p:spPr>
          <a:xfrm rot="16200000" flipH="1">
            <a:off x="9425021" y="3529511"/>
            <a:ext cx="1039039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0D128D1F-FA1C-4E90-AF21-4AC1D183A013}"/>
              </a:ext>
            </a:extLst>
          </p:cNvPr>
          <p:cNvCxnSpPr>
            <a:cxnSpLocks/>
            <a:stCxn id="48" idx="2"/>
            <a:endCxn id="48" idx="0"/>
          </p:cNvCxnSpPr>
          <p:nvPr/>
        </p:nvCxnSpPr>
        <p:spPr>
          <a:xfrm rot="10800000" flipH="1">
            <a:off x="6712184" y="2279950"/>
            <a:ext cx="766917" cy="365023"/>
          </a:xfrm>
          <a:prstGeom prst="bentConnector4">
            <a:avLst>
              <a:gd name="adj1" fmla="val -29808"/>
              <a:gd name="adj2" fmla="val 162626"/>
            </a:avLst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C44095E9-1E7B-46C1-BA98-2573A503F319}"/>
              </a:ext>
            </a:extLst>
          </p:cNvPr>
          <p:cNvCxnSpPr>
            <a:cxnSpLocks/>
            <a:stCxn id="50" idx="6"/>
            <a:endCxn id="50" idx="0"/>
          </p:cNvCxnSpPr>
          <p:nvPr/>
        </p:nvCxnSpPr>
        <p:spPr>
          <a:xfrm flipH="1" flipV="1">
            <a:off x="9944540" y="2279948"/>
            <a:ext cx="766916" cy="365023"/>
          </a:xfrm>
          <a:prstGeom prst="bentConnector4">
            <a:avLst>
              <a:gd name="adj1" fmla="val -29808"/>
              <a:gd name="adj2" fmla="val 162626"/>
            </a:avLst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F747906-3CA3-4C35-8637-88D4B68633B2}"/>
              </a:ext>
            </a:extLst>
          </p:cNvPr>
          <p:cNvCxnSpPr>
            <a:cxnSpLocks/>
            <a:stCxn id="49" idx="7"/>
            <a:endCxn id="50" idx="3"/>
          </p:cNvCxnSpPr>
          <p:nvPr/>
        </p:nvCxnSpPr>
        <p:spPr>
          <a:xfrm flipV="1">
            <a:off x="8021391" y="2903080"/>
            <a:ext cx="1380857" cy="125286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DD22221-876E-4D95-A8FF-3B49C0A1F4D2}"/>
              </a:ext>
            </a:extLst>
          </p:cNvPr>
          <p:cNvCxnSpPr>
            <a:cxnSpLocks/>
            <a:stCxn id="49" idx="0"/>
            <a:endCxn id="48" idx="4"/>
          </p:cNvCxnSpPr>
          <p:nvPr/>
        </p:nvCxnSpPr>
        <p:spPr>
          <a:xfrm flipV="1">
            <a:off x="7479100" y="3009994"/>
            <a:ext cx="2" cy="10390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7461E5D-07FF-4B38-AEC5-C6870037567B}"/>
                  </a:ext>
                </a:extLst>
              </p:cNvPr>
              <p:cNvSpPr txBox="1"/>
              <p:nvPr/>
            </p:nvSpPr>
            <p:spPr>
              <a:xfrm>
                <a:off x="8491823" y="2202195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7461E5D-07FF-4B38-AEC5-C68700375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1823" y="2202195"/>
                <a:ext cx="604684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B36DDC4-43DD-4A45-87C0-1696BC0E6BD0}"/>
                  </a:ext>
                </a:extLst>
              </p:cNvPr>
              <p:cNvSpPr txBox="1"/>
              <p:nvPr/>
            </p:nvSpPr>
            <p:spPr>
              <a:xfrm>
                <a:off x="9402248" y="3244334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B36DDC4-43DD-4A45-87C0-1696BC0E6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248" y="3244334"/>
                <a:ext cx="604684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BC8A207-DE36-4925-85EB-153D4DDB4B80}"/>
                  </a:ext>
                </a:extLst>
              </p:cNvPr>
              <p:cNvSpPr txBox="1"/>
              <p:nvPr/>
            </p:nvSpPr>
            <p:spPr>
              <a:xfrm>
                <a:off x="10042140" y="1729977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BC8A207-DE36-4925-85EB-153D4DDB4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2140" y="1729977"/>
                <a:ext cx="604684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F0470D6-1782-4196-9740-D2680B2212E7}"/>
                  </a:ext>
                </a:extLst>
              </p:cNvPr>
              <p:cNvSpPr txBox="1"/>
              <p:nvPr/>
            </p:nvSpPr>
            <p:spPr>
              <a:xfrm>
                <a:off x="7254475" y="1729765"/>
                <a:ext cx="10154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F0470D6-1782-4196-9740-D2680B221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475" y="1729765"/>
                <a:ext cx="1015490" cy="33855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E847B2-5B31-46E7-B4C8-F22EBD96A4A7}"/>
                  </a:ext>
                </a:extLst>
              </p:cNvPr>
              <p:cNvSpPr txBox="1"/>
              <p:nvPr/>
            </p:nvSpPr>
            <p:spPr>
              <a:xfrm>
                <a:off x="6372879" y="3233744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E847B2-5B31-46E7-B4C8-F22EBD96A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879" y="3233744"/>
                <a:ext cx="604684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5968580-91DB-4C29-ACA5-D1A520A1DE3B}"/>
                  </a:ext>
                </a:extLst>
              </p:cNvPr>
              <p:cNvSpPr txBox="1"/>
              <p:nvPr/>
            </p:nvSpPr>
            <p:spPr>
              <a:xfrm>
                <a:off x="8388418" y="4042569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5968580-91DB-4C29-ACA5-D1A520A1D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418" y="4042569"/>
                <a:ext cx="604684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1F6870C7-5AE0-4561-80BE-0C8F9A281B1D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 rot="5400000">
            <a:off x="6310376" y="3529513"/>
            <a:ext cx="1252866" cy="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F6349CD-2065-4E5A-BC6E-3BD4CE0CB678}"/>
                  </a:ext>
                </a:extLst>
              </p:cNvPr>
              <p:cNvSpPr txBox="1"/>
              <p:nvPr/>
            </p:nvSpPr>
            <p:spPr>
              <a:xfrm>
                <a:off x="7448188" y="3244334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F6349CD-2065-4E5A-BC6E-3BD4CE0CB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188" y="3244334"/>
                <a:ext cx="604684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E0F0249-1C1E-48E3-AB23-CF9EAD370B51}"/>
              </a:ext>
            </a:extLst>
          </p:cNvPr>
          <p:cNvCxnSpPr>
            <a:cxnSpLocks/>
            <a:stCxn id="49" idx="6"/>
            <a:endCxn id="51" idx="2"/>
          </p:cNvCxnSpPr>
          <p:nvPr/>
        </p:nvCxnSpPr>
        <p:spPr>
          <a:xfrm flipV="1">
            <a:off x="8246016" y="4414055"/>
            <a:ext cx="931608" cy="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56053B2-BC5D-470E-B3F6-626E84CA7363}"/>
                  </a:ext>
                </a:extLst>
              </p:cNvPr>
              <p:cNvSpPr txBox="1"/>
              <p:nvPr/>
            </p:nvSpPr>
            <p:spPr>
              <a:xfrm>
                <a:off x="8292819" y="3244334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56053B2-BC5D-470E-B3F6-626E84CA7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819" y="3244334"/>
                <a:ext cx="604684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736C5C5-1BA3-4175-8650-5560E5E65993}"/>
                  </a:ext>
                </a:extLst>
              </p:cNvPr>
              <p:cNvSpPr txBox="1"/>
              <p:nvPr/>
            </p:nvSpPr>
            <p:spPr>
              <a:xfrm>
                <a:off x="6584724" y="1698986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736C5C5-1BA3-4175-8650-5560E5E65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724" y="1698986"/>
                <a:ext cx="604684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6B35074-2857-4503-B80F-872FE9161117}"/>
                  </a:ext>
                </a:extLst>
              </p:cNvPr>
              <p:cNvSpPr txBox="1"/>
              <p:nvPr/>
            </p:nvSpPr>
            <p:spPr>
              <a:xfrm>
                <a:off x="10646824" y="1729765"/>
                <a:ext cx="10154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6B35074-2857-4503-B80F-872FE9161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824" y="1729765"/>
                <a:ext cx="1015490" cy="338554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96558FC-62BA-42F0-B911-CBC58269AB1B}"/>
                  </a:ext>
                </a:extLst>
              </p:cNvPr>
              <p:cNvSpPr txBox="1"/>
              <p:nvPr/>
            </p:nvSpPr>
            <p:spPr>
              <a:xfrm>
                <a:off x="8204076" y="2540435"/>
                <a:ext cx="10154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96558FC-62BA-42F0-B911-CBC58269A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076" y="2540435"/>
                <a:ext cx="1015490" cy="338554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2E5549F-340A-45A6-B4F9-5F0B887950BD}"/>
                  </a:ext>
                </a:extLst>
              </p:cNvPr>
              <p:cNvSpPr txBox="1"/>
              <p:nvPr/>
            </p:nvSpPr>
            <p:spPr>
              <a:xfrm>
                <a:off x="9820253" y="3275112"/>
                <a:ext cx="10154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2E5549F-340A-45A6-B4F9-5F0B88795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0253" y="3275112"/>
                <a:ext cx="1015490" cy="338554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2547ED9-88AC-4761-9589-B672CECBDB88}"/>
                  </a:ext>
                </a:extLst>
              </p:cNvPr>
              <p:cNvSpPr txBox="1"/>
              <p:nvPr/>
            </p:nvSpPr>
            <p:spPr>
              <a:xfrm>
                <a:off x="8162133" y="4411901"/>
                <a:ext cx="10154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2547ED9-88AC-4761-9589-B672CECBD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133" y="4411901"/>
                <a:ext cx="1015490" cy="338554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341837B-586D-4EF4-B7DF-D03872967F09}"/>
                  </a:ext>
                </a:extLst>
              </p:cNvPr>
              <p:cNvSpPr txBox="1"/>
              <p:nvPr/>
            </p:nvSpPr>
            <p:spPr>
              <a:xfrm>
                <a:off x="8451608" y="3492794"/>
                <a:ext cx="10154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341837B-586D-4EF4-B7DF-D03872967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1608" y="3492794"/>
                <a:ext cx="1015490" cy="338554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5A4BB44-D074-4A59-B182-62F73304F5DF}"/>
                  </a:ext>
                </a:extLst>
              </p:cNvPr>
              <p:cNvSpPr txBox="1"/>
              <p:nvPr/>
            </p:nvSpPr>
            <p:spPr>
              <a:xfrm>
                <a:off x="6128738" y="3717700"/>
                <a:ext cx="10154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5A4BB44-D074-4A59-B182-62F73304F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738" y="3717700"/>
                <a:ext cx="1015490" cy="338554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00509D0-AF1B-410E-8C3F-1AA8C4E4ACEB}"/>
                  </a:ext>
                </a:extLst>
              </p:cNvPr>
              <p:cNvSpPr txBox="1"/>
              <p:nvPr/>
            </p:nvSpPr>
            <p:spPr>
              <a:xfrm>
                <a:off x="7343857" y="3710477"/>
                <a:ext cx="10154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00509D0-AF1B-410E-8C3F-1AA8C4E4A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857" y="3710477"/>
                <a:ext cx="1015490" cy="338554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ectangle 75">
            <a:extLst>
              <a:ext uri="{FF2B5EF4-FFF2-40B4-BE49-F238E27FC236}">
                <a16:creationId xmlns:a16="http://schemas.microsoft.com/office/drawing/2014/main" id="{74F7ADA0-80C4-4EA4-8B2C-FEA9C4C39234}"/>
              </a:ext>
            </a:extLst>
          </p:cNvPr>
          <p:cNvSpPr/>
          <p:nvPr/>
        </p:nvSpPr>
        <p:spPr bwMode="gray">
          <a:xfrm>
            <a:off x="11015543" y="4222147"/>
            <a:ext cx="646772" cy="38792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/>
                </a:solidFill>
              </a:rPr>
              <a:t>End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84E6545-CA5D-45AA-96F1-58318CBB7836}"/>
              </a:ext>
            </a:extLst>
          </p:cNvPr>
          <p:cNvCxnSpPr>
            <a:cxnSpLocks/>
            <a:stCxn id="51" idx="6"/>
            <a:endCxn id="76" idx="1"/>
          </p:cNvCxnSpPr>
          <p:nvPr/>
        </p:nvCxnSpPr>
        <p:spPr>
          <a:xfrm>
            <a:off x="10711457" y="4414055"/>
            <a:ext cx="304086" cy="205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0A2AA95-9D99-4899-9323-D20ABCBA8317}"/>
                  </a:ext>
                </a:extLst>
              </p:cNvPr>
              <p:cNvSpPr txBox="1"/>
              <p:nvPr/>
            </p:nvSpPr>
            <p:spPr>
              <a:xfrm>
                <a:off x="10549885" y="4013190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0A2AA95-9D99-4899-9323-D20ABCBA8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9885" y="4013190"/>
                <a:ext cx="604684" cy="369332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5811BC9-1170-4945-B419-7F59C9F34382}"/>
                  </a:ext>
                </a:extLst>
              </p:cNvPr>
              <p:cNvSpPr txBox="1"/>
              <p:nvPr/>
            </p:nvSpPr>
            <p:spPr>
              <a:xfrm>
                <a:off x="10354893" y="4581178"/>
                <a:ext cx="10154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5811BC9-1170-4945-B419-7F59C9F34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4893" y="4581178"/>
                <a:ext cx="1015490" cy="338554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CAE1A644-E7CA-4CF1-A135-EAD8119FEF38}"/>
                  </a:ext>
                </a:extLst>
              </p:cNvPr>
              <p:cNvSpPr txBox="1"/>
              <p:nvPr/>
            </p:nvSpPr>
            <p:spPr bwMode="gray">
              <a:xfrm>
                <a:off x="6229120" y="5879996"/>
                <a:ext cx="552796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>
                    <a:solidFill>
                      <a:schemeClr val="accent1"/>
                    </a:solidFill>
                  </a:rPr>
                  <a:t>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=  4 + 20*0.5 -2 +0.5*0.0 =14</a:t>
                </a: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CAE1A644-E7CA-4CF1-A135-EAD8119FE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229120" y="5879996"/>
                <a:ext cx="5527963" cy="338554"/>
              </a:xfrm>
              <a:prstGeom prst="rect">
                <a:avLst/>
              </a:prstGeom>
              <a:blipFill>
                <a:blip r:embed="rId44"/>
                <a:stretch>
                  <a:fillRect l="-2646" t="-23636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18BAE9DB-0409-441A-8BC3-5D89894C535B}"/>
                  </a:ext>
                </a:extLst>
              </p:cNvPr>
              <p:cNvSpPr/>
              <p:nvPr/>
            </p:nvSpPr>
            <p:spPr>
              <a:xfrm>
                <a:off x="6698541" y="4967900"/>
                <a:ext cx="3883627" cy="7232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>
                    <a:solidFill>
                      <a:schemeClr val="accent1"/>
                    </a:solidFill>
                  </a:rPr>
                  <a:t>Assuming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=1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>
                    <a:solidFill>
                      <a:schemeClr val="accent1"/>
                    </a:solidFill>
                  </a:rPr>
                  <a:t>Initialize value states with  zero</a:t>
                </a:r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18BAE9DB-0409-441A-8BC3-5D89894C53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541" y="4967900"/>
                <a:ext cx="3883627" cy="723275"/>
              </a:xfrm>
              <a:prstGeom prst="rect">
                <a:avLst/>
              </a:prstGeom>
              <a:blipFill>
                <a:blip r:embed="rId45"/>
                <a:stretch>
                  <a:fillRect l="-1413" t="-5042" r="-471" b="-12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38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 animBg="1"/>
      <p:bldP spid="58" grpId="0"/>
      <p:bldP spid="59" grpId="0"/>
      <p:bldP spid="60" grpId="0"/>
      <p:bldP spid="61" grpId="0"/>
      <p:bldP spid="62" grpId="0"/>
      <p:bldP spid="63" grpId="0"/>
      <p:bldP spid="65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 animBg="1"/>
      <p:bldP spid="78" grpId="0"/>
      <p:bldP spid="79" grpId="0"/>
      <p:bldP spid="90" grpId="0"/>
      <p:bldP spid="12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FA3B2-7EA2-4DBB-B74F-F6301FD66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 equation in matrix 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7A48A5-B21A-4A4C-B322-9AB9DE90E04D}"/>
              </a:ext>
            </a:extLst>
          </p:cNvPr>
          <p:cNvSpPr txBox="1"/>
          <p:nvPr/>
        </p:nvSpPr>
        <p:spPr bwMode="gray">
          <a:xfrm>
            <a:off x="1280004" y="4826968"/>
            <a:ext cx="4010341" cy="9653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dirty="0"/>
              <a:t>Feasible for small number of states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endParaRPr lang="en-US" sz="1600" dirty="0"/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dirty="0"/>
              <a:t>Linear version of the Bellman Equation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endParaRPr lang="en-US" sz="1600" dirty="0"/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endParaRPr lang="en-US" sz="1600" dirty="0"/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endParaRPr lang="en-US" sz="16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A77AD74-DE61-4E65-8037-4D45C91304C0}"/>
                  </a:ext>
                </a:extLst>
              </p:cNvPr>
              <p:cNvSpPr txBox="1"/>
              <p:nvPr/>
            </p:nvSpPr>
            <p:spPr bwMode="gray">
              <a:xfrm>
                <a:off x="1323415" y="1065697"/>
                <a:ext cx="1806799" cy="4233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𝑃𝑣</m:t>
                      </m:r>
                    </m:oMath>
                  </m:oMathPara>
                </a14:m>
                <a:endParaRPr lang="en-US" sz="2400" dirty="0" err="1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A77AD74-DE61-4E65-8037-4D45C9130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23415" y="1065697"/>
                <a:ext cx="1806799" cy="4233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B771B90-CA96-43D2-810F-13EC2827A46E}"/>
                  </a:ext>
                </a:extLst>
              </p:cNvPr>
              <p:cNvSpPr txBox="1"/>
              <p:nvPr/>
            </p:nvSpPr>
            <p:spPr bwMode="gray">
              <a:xfrm>
                <a:off x="1183022" y="3711576"/>
                <a:ext cx="3001051" cy="4233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=(1−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𝑃𝑣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dirty="0" err="1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B771B90-CA96-43D2-810F-13EC2827A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83022" y="3711576"/>
                <a:ext cx="3001051" cy="4233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F133891-CCBB-457C-9109-B6C5759D2C5F}"/>
                  </a:ext>
                </a:extLst>
              </p:cNvPr>
              <p:cNvSpPr txBox="1"/>
              <p:nvPr/>
            </p:nvSpPr>
            <p:spPr bwMode="gray">
              <a:xfrm>
                <a:off x="997527" y="2124426"/>
                <a:ext cx="5687291" cy="14667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(1)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(1)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err="1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F133891-CCBB-457C-9109-B6C5759D2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97527" y="2124426"/>
                <a:ext cx="5687291" cy="14667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4863EE82-DB3C-4FF6-8B7A-6ABE0012185D}"/>
              </a:ext>
            </a:extLst>
          </p:cNvPr>
          <p:cNvSpPr/>
          <p:nvPr/>
        </p:nvSpPr>
        <p:spPr bwMode="gray">
          <a:xfrm>
            <a:off x="1397766" y="1452640"/>
            <a:ext cx="202432" cy="914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79573E-E12C-4051-8B22-62934BA8D523}"/>
              </a:ext>
            </a:extLst>
          </p:cNvPr>
          <p:cNvSpPr/>
          <p:nvPr/>
        </p:nvSpPr>
        <p:spPr bwMode="gray">
          <a:xfrm>
            <a:off x="1996671" y="1452640"/>
            <a:ext cx="202432" cy="914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B679385-F2BA-4CE6-A1ED-B2A222FC5366}"/>
              </a:ext>
            </a:extLst>
          </p:cNvPr>
          <p:cNvSpPr/>
          <p:nvPr/>
        </p:nvSpPr>
        <p:spPr bwMode="gray">
          <a:xfrm>
            <a:off x="2700092" y="1452640"/>
            <a:ext cx="202432" cy="914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55265D0-8EF9-409F-B2F1-F637F4DABCC2}"/>
              </a:ext>
            </a:extLst>
          </p:cNvPr>
          <p:cNvSpPr/>
          <p:nvPr/>
        </p:nvSpPr>
        <p:spPr bwMode="gray">
          <a:xfrm>
            <a:off x="1432404" y="1993421"/>
            <a:ext cx="202432" cy="914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3D84D01-9D1C-4D78-93DE-161151C90C44}"/>
              </a:ext>
            </a:extLst>
          </p:cNvPr>
          <p:cNvSpPr/>
          <p:nvPr/>
        </p:nvSpPr>
        <p:spPr bwMode="gray">
          <a:xfrm>
            <a:off x="2578562" y="1993421"/>
            <a:ext cx="202432" cy="914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7B3BA07-C432-4898-A978-1A70DB35B323}"/>
              </a:ext>
            </a:extLst>
          </p:cNvPr>
          <p:cNvSpPr/>
          <p:nvPr/>
        </p:nvSpPr>
        <p:spPr bwMode="gray">
          <a:xfrm>
            <a:off x="4515042" y="1993421"/>
            <a:ext cx="202432" cy="914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3B2E58D8-B353-4EC1-8E9F-779E0014FC6F}"/>
              </a:ext>
            </a:extLst>
          </p:cNvPr>
          <p:cNvCxnSpPr>
            <a:stCxn id="37" idx="2"/>
            <a:endCxn id="42" idx="0"/>
          </p:cNvCxnSpPr>
          <p:nvPr/>
        </p:nvCxnSpPr>
        <p:spPr bwMode="gray">
          <a:xfrm rot="16200000" flipH="1">
            <a:off x="1291631" y="1751431"/>
            <a:ext cx="449341" cy="346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DA8EFA7A-AEA4-4E60-86F7-904E9A46C92C}"/>
              </a:ext>
            </a:extLst>
          </p:cNvPr>
          <p:cNvCxnSpPr>
            <a:cxnSpLocks/>
            <a:stCxn id="38" idx="2"/>
            <a:endCxn id="43" idx="0"/>
          </p:cNvCxnSpPr>
          <p:nvPr/>
        </p:nvCxnSpPr>
        <p:spPr bwMode="gray">
          <a:xfrm rot="16200000" flipH="1">
            <a:off x="2164162" y="1477804"/>
            <a:ext cx="449341" cy="5818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574429DC-0936-4062-B3E2-DBC1F4B489F8}"/>
              </a:ext>
            </a:extLst>
          </p:cNvPr>
          <p:cNvCxnSpPr>
            <a:cxnSpLocks/>
            <a:stCxn id="39" idx="2"/>
            <a:endCxn id="44" idx="0"/>
          </p:cNvCxnSpPr>
          <p:nvPr/>
        </p:nvCxnSpPr>
        <p:spPr bwMode="gray">
          <a:xfrm rot="16200000" flipH="1">
            <a:off x="3484113" y="861275"/>
            <a:ext cx="449341" cy="18149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5100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3414F-8F04-4267-9B2F-4204B1CA5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Decision Process (MDP)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121BB7-F3D1-4B6A-B481-AFA207F138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643919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pt-BR" dirty="0"/>
                  <a:t>MDP = Markov Chain + Actions</a:t>
                </a:r>
              </a:p>
              <a:p>
                <a:endParaRPr lang="pt-BR" dirty="0"/>
              </a:p>
              <a:p>
                <a:r>
                  <a:rPr lang="pt-BR" dirty="0"/>
                  <a:t>Actions allow us to have control over the decision-making process</a:t>
                </a:r>
              </a:p>
              <a:p>
                <a:r>
                  <a:rPr lang="pt-BR" dirty="0"/>
                  <a:t>Policy = distribution over actions given states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pt-B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pt-BR" dirty="0"/>
              </a:p>
              <a:p>
                <a:r>
                  <a:rPr lang="pt-BR" u="sng" dirty="0"/>
                  <a:t>Implications to the model</a:t>
                </a:r>
                <a:r>
                  <a:rPr lang="pt-BR" dirty="0"/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dirty="0"/>
                  <a:t>Transition matrix for each action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dirty="0"/>
                  <a:t>Results of actions can be stochastic (non-deterministic)</a:t>
                </a:r>
              </a:p>
              <a:p>
                <a:endParaRPr lang="pt-BR" dirty="0"/>
              </a:p>
              <a:p>
                <a:r>
                  <a:rPr lang="en-US" dirty="0"/>
                  <a:t>Action Value Function</a:t>
                </a:r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h𝑜𝑤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𝑔𝑜𝑜𝑑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𝑆𝑡𝑎𝑡𝑒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𝑡𝑎𝑘𝑒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𝑎𝑐𝑡𝑖𝑜𝑛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𝑓𝑜𝑙𝑙𝑜𝑤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𝑝𝑜𝑙𝑖𝑐𝑦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?</m:t>
                      </m:r>
                    </m:oMath>
                  </m:oMathPara>
                </a14:m>
                <a:endParaRPr lang="en-US" dirty="0"/>
              </a:p>
              <a:p>
                <a:pPr lvl="3"/>
                <a:r>
                  <a:rPr lang="en-US" dirty="0"/>
                  <a:t>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is the expected return of being at a state and taking a certain action and following a certain policy</a:t>
                </a:r>
              </a:p>
              <a:p>
                <a:endParaRPr lang="pt-BR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121BB7-F3D1-4B6A-B481-AFA207F138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6439199"/>
              </a:xfrm>
              <a:blipFill>
                <a:blip r:embed="rId2"/>
                <a:stretch>
                  <a:fillRect l="-1275" t="-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7857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79F61-3819-4366-BFF5-6125DC03E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Bellman Optimatility Equation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83FAC-A393-4B33-9FD7-E09E5BCB3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592265"/>
          </a:xfrm>
        </p:spPr>
        <p:txBody>
          <a:bodyPr/>
          <a:lstStyle/>
          <a:p>
            <a:r>
              <a:rPr lang="en-US" b="1" dirty="0"/>
              <a:t>How to find the best path in the MDP?</a:t>
            </a:r>
          </a:p>
          <a:p>
            <a:r>
              <a:rPr lang="en-US" dirty="0"/>
              <a:t>Bellman equation estimates V(s) by looking ahead of possible future trajectories in the state-space</a:t>
            </a:r>
          </a:p>
          <a:p>
            <a:endParaRPr lang="en-US" dirty="0"/>
          </a:p>
          <a:p>
            <a:r>
              <a:rPr lang="en-US" b="1" u="sng" dirty="0"/>
              <a:t>Intuition</a:t>
            </a:r>
          </a:p>
          <a:p>
            <a:r>
              <a:rPr lang="en-US" dirty="0"/>
              <a:t> If we behave optimally for the first step and then also behave optimally for the next step, we will find the optimal solution for the MDP. However, note that to behave optimally I need to average over all possible paths that are opened by my first step.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149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32B78-96E8-4C4D-A867-F5988A72A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Textbooks (free access)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C9308-C462-436F-9B6B-7264F325A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137" y="1062864"/>
            <a:ext cx="8726129" cy="555192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Sutton, R. S., &amp; </a:t>
            </a:r>
            <a:r>
              <a:rPr lang="en-US" dirty="0" err="1"/>
              <a:t>Barto</a:t>
            </a:r>
            <a:r>
              <a:rPr lang="en-US" dirty="0"/>
              <a:t>, A. G. (2015). </a:t>
            </a:r>
            <a:r>
              <a:rPr lang="en-US" b="1" dirty="0"/>
              <a:t>Reinforcement learning: An introduction</a:t>
            </a:r>
            <a:r>
              <a:rPr lang="en-US" dirty="0"/>
              <a:t>. MIT press. </a:t>
            </a:r>
            <a:r>
              <a:rPr lang="en-US" dirty="0">
                <a:hlinkClick r:id="rId3"/>
              </a:rPr>
              <a:t>http://richsutton.com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err="1"/>
              <a:t>Aleksandrs</a:t>
            </a:r>
            <a:r>
              <a:rPr lang="en-US" dirty="0"/>
              <a:t> </a:t>
            </a:r>
            <a:r>
              <a:rPr lang="en-US" dirty="0" err="1"/>
              <a:t>Slivkins</a:t>
            </a:r>
            <a:r>
              <a:rPr lang="en-US" dirty="0"/>
              <a:t> (2019). </a:t>
            </a:r>
            <a:r>
              <a:rPr lang="en-US" b="1" dirty="0"/>
              <a:t>Introduction to Multi-Armed Bandits</a:t>
            </a:r>
            <a:r>
              <a:rPr lang="en-US" dirty="0"/>
              <a:t>, Foundations and Trends® in Machine Learning: Vol. 12: No. 1-2, pp 1-286. </a:t>
            </a:r>
            <a:r>
              <a:rPr lang="en-US" dirty="0">
                <a:hlinkClick r:id="rId4"/>
              </a:rPr>
              <a:t>https://arxiv.org/abs/1904.07272</a:t>
            </a:r>
            <a:r>
              <a:rPr lang="en-US" dirty="0"/>
              <a:t> 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Daniel J. Russo, Benjamin Van Roy, Abbas </a:t>
            </a:r>
            <a:r>
              <a:rPr lang="en-US" dirty="0" err="1"/>
              <a:t>Kazerouni</a:t>
            </a:r>
            <a:r>
              <a:rPr lang="en-US" dirty="0"/>
              <a:t>, Ian </a:t>
            </a:r>
            <a:r>
              <a:rPr lang="en-US" dirty="0" err="1"/>
              <a:t>Osband</a:t>
            </a:r>
            <a:r>
              <a:rPr lang="en-US" dirty="0"/>
              <a:t> and Zheng Wen (2017</a:t>
            </a:r>
            <a:r>
              <a:rPr lang="en-US" b="1" dirty="0"/>
              <a:t>). A Tutorial on Thompson Sampling </a:t>
            </a:r>
            <a:r>
              <a:rPr lang="en-US" dirty="0">
                <a:hlinkClick r:id="rId5"/>
              </a:rPr>
              <a:t>https://web.stanford.edu/~bvr/pubs/TS_Tutorial.pdf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>
                <a:effectLst/>
                <a:latin typeface="Arial" panose="020B0604020202020204" pitchFamily="34" charset="0"/>
              </a:rPr>
              <a:t>Tor Lattimore and </a:t>
            </a:r>
            <a:r>
              <a:rPr lang="en-US" i="1" dirty="0"/>
              <a:t>Csaba</a:t>
            </a:r>
            <a:r>
              <a:rPr lang="en-US" dirty="0"/>
              <a:t> </a:t>
            </a:r>
            <a:r>
              <a:rPr lang="en-US" dirty="0" err="1"/>
              <a:t>Szepesvári</a:t>
            </a:r>
            <a:r>
              <a:rPr lang="en-US" dirty="0">
                <a:effectLst/>
                <a:latin typeface="Arial" panose="020B0604020202020204" pitchFamily="34" charset="0"/>
              </a:rPr>
              <a:t>, (2020). </a:t>
            </a:r>
            <a:r>
              <a:rPr lang="en-US" b="1" dirty="0">
                <a:effectLst/>
                <a:latin typeface="Arial" panose="020B0604020202020204" pitchFamily="34" charset="0"/>
              </a:rPr>
              <a:t>Bandit Algorithms,</a:t>
            </a:r>
            <a:r>
              <a:rPr lang="en-US" dirty="0"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hlinkClick r:id="rId6"/>
              </a:rPr>
              <a:t>https://tor-lattimore.com/downloads/book/book.pdf</a:t>
            </a:r>
            <a:r>
              <a:rPr lang="en-US" dirty="0"/>
              <a:t> 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D7F70F-E59A-45CA-8D4D-E2A12E645D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1266" y="828540"/>
            <a:ext cx="1174505" cy="149915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7243CB-568C-4080-987A-828FA3E76A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99" y="1805243"/>
            <a:ext cx="1302327" cy="2033581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8B66C5A-0215-408A-B8D3-670F7587EE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266" y="3374881"/>
            <a:ext cx="1271588" cy="1905001"/>
          </a:xfrm>
          <a:prstGeom prst="rect">
            <a:avLst/>
          </a:prstGeom>
        </p:spPr>
      </p:pic>
      <p:pic>
        <p:nvPicPr>
          <p:cNvPr id="1026" name="Picture 2" descr="Bandit Algorithms: Amazon.de: Lattimore, Tor, Szepesvári, Csaba:  Fremdsprachige Bücher">
            <a:extLst>
              <a:ext uri="{FF2B5EF4-FFF2-40B4-BE49-F238E27FC236}">
                <a16:creationId xmlns:a16="http://schemas.microsoft.com/office/drawing/2014/main" id="{766508F9-7D0A-412F-AD21-D71872694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01" y="4862223"/>
            <a:ext cx="1266825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1508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EF1AD-1EAF-434F-8127-755F4C57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 Optimality Equations for MDPs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02F876-4B54-45CC-BE3B-22D4FE33D9E2}"/>
                  </a:ext>
                </a:extLst>
              </p:cNvPr>
              <p:cNvSpPr/>
              <p:nvPr/>
            </p:nvSpPr>
            <p:spPr>
              <a:xfrm>
                <a:off x="272933" y="4022798"/>
                <a:ext cx="2532745" cy="533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02F876-4B54-45CC-BE3B-22D4FE33D9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33" y="4022798"/>
                <a:ext cx="2532745" cy="5334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89F17EAA-B136-4642-8502-0B0E8FE8E5AE}"/>
              </a:ext>
            </a:extLst>
          </p:cNvPr>
          <p:cNvSpPr/>
          <p:nvPr/>
        </p:nvSpPr>
        <p:spPr bwMode="gray">
          <a:xfrm>
            <a:off x="2732986" y="2314772"/>
            <a:ext cx="256309" cy="26323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065CD53-D279-47EC-8F86-3F988C803C13}"/>
              </a:ext>
            </a:extLst>
          </p:cNvPr>
          <p:cNvSpPr/>
          <p:nvPr/>
        </p:nvSpPr>
        <p:spPr bwMode="gray">
          <a:xfrm>
            <a:off x="1924296" y="3079460"/>
            <a:ext cx="137160" cy="137160"/>
          </a:xfrm>
          <a:prstGeom prst="ellipse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63D9091-F14C-407F-9E0C-9EDE3E95471C}"/>
              </a:ext>
            </a:extLst>
          </p:cNvPr>
          <p:cNvCxnSpPr>
            <a:stCxn id="6" idx="3"/>
            <a:endCxn id="7" idx="7"/>
          </p:cNvCxnSpPr>
          <p:nvPr/>
        </p:nvCxnSpPr>
        <p:spPr bwMode="gray">
          <a:xfrm flipH="1">
            <a:off x="2041369" y="2539458"/>
            <a:ext cx="729153" cy="560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E19E0EB-D7C4-4BD9-8E09-A421F3D707FC}"/>
              </a:ext>
            </a:extLst>
          </p:cNvPr>
          <p:cNvCxnSpPr>
            <a:cxnSpLocks/>
            <a:stCxn id="6" idx="5"/>
          </p:cNvCxnSpPr>
          <p:nvPr/>
        </p:nvCxnSpPr>
        <p:spPr bwMode="gray">
          <a:xfrm>
            <a:off x="2951759" y="2539458"/>
            <a:ext cx="498968" cy="56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A74431A-B43B-4D81-A561-6B7A96B6BC9C}"/>
                  </a:ext>
                </a:extLst>
              </p:cNvPr>
              <p:cNvSpPr/>
              <p:nvPr/>
            </p:nvSpPr>
            <p:spPr>
              <a:xfrm>
                <a:off x="2143069" y="2522983"/>
                <a:ext cx="4206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A74431A-B43B-4D81-A561-6B7A96B6BC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069" y="2522983"/>
                <a:ext cx="4206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208BD07-2141-48BA-AFA1-8D38929EC171}"/>
                  </a:ext>
                </a:extLst>
              </p:cNvPr>
              <p:cNvSpPr/>
              <p:nvPr/>
            </p:nvSpPr>
            <p:spPr>
              <a:xfrm>
                <a:off x="1525913" y="2090694"/>
                <a:ext cx="12343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208BD07-2141-48BA-AFA1-8D38929EC1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913" y="2090694"/>
                <a:ext cx="123431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67ED977-5FB8-40AE-84F4-1094B17FBE00}"/>
                  </a:ext>
                </a:extLst>
              </p:cNvPr>
              <p:cNvSpPr/>
              <p:nvPr/>
            </p:nvSpPr>
            <p:spPr>
              <a:xfrm>
                <a:off x="4035204" y="3860763"/>
                <a:ext cx="3721083" cy="87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′∈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</m:e>
                      </m:nary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67ED977-5FB8-40AE-84F4-1094B17FBE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5204" y="3860763"/>
                <a:ext cx="3721083" cy="8781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B8FC2683-F024-49BD-9BE8-673BF78B3E79}"/>
              </a:ext>
            </a:extLst>
          </p:cNvPr>
          <p:cNvSpPr/>
          <p:nvPr/>
        </p:nvSpPr>
        <p:spPr bwMode="gray">
          <a:xfrm>
            <a:off x="5466659" y="3170220"/>
            <a:ext cx="256309" cy="26323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BAB5F7-BC17-4D88-A34D-712D06874D04}"/>
              </a:ext>
            </a:extLst>
          </p:cNvPr>
          <p:cNvSpPr/>
          <p:nvPr/>
        </p:nvSpPr>
        <p:spPr bwMode="gray">
          <a:xfrm>
            <a:off x="6955554" y="3170220"/>
            <a:ext cx="256309" cy="26323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923BA2D-D9AD-48B3-9C5B-0B79B63FEFDA}"/>
              </a:ext>
            </a:extLst>
          </p:cNvPr>
          <p:cNvCxnSpPr>
            <a:cxnSpLocks/>
            <a:stCxn id="29" idx="3"/>
            <a:endCxn id="21" idx="7"/>
          </p:cNvCxnSpPr>
          <p:nvPr/>
        </p:nvCxnSpPr>
        <p:spPr bwMode="gray">
          <a:xfrm flipH="1">
            <a:off x="5685432" y="2563309"/>
            <a:ext cx="647540" cy="645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B5CC9E4-1835-413D-9BCB-ADAFD23E1CAC}"/>
              </a:ext>
            </a:extLst>
          </p:cNvPr>
          <p:cNvCxnSpPr>
            <a:cxnSpLocks/>
            <a:stCxn id="29" idx="5"/>
            <a:endCxn id="22" idx="1"/>
          </p:cNvCxnSpPr>
          <p:nvPr/>
        </p:nvCxnSpPr>
        <p:spPr bwMode="gray">
          <a:xfrm>
            <a:off x="6429958" y="2563309"/>
            <a:ext cx="563132" cy="645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4EDECA5-48AB-4DF2-9B9E-DCBD7A781978}"/>
                  </a:ext>
                </a:extLst>
              </p:cNvPr>
              <p:cNvSpPr/>
              <p:nvPr/>
            </p:nvSpPr>
            <p:spPr>
              <a:xfrm>
                <a:off x="5685432" y="2623358"/>
                <a:ext cx="4206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4EDECA5-48AB-4DF2-9B9E-DCBD7A7819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432" y="2623358"/>
                <a:ext cx="42062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FF9FEFD-65D3-4395-A2B6-8F006ACD7BCD}"/>
                  </a:ext>
                </a:extLst>
              </p:cNvPr>
              <p:cNvSpPr/>
              <p:nvPr/>
            </p:nvSpPr>
            <p:spPr>
              <a:xfrm>
                <a:off x="4132324" y="3117171"/>
                <a:ext cx="13434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FF9FEFD-65D3-4395-A2B6-8F006ACD7B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324" y="3117171"/>
                <a:ext cx="134344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0C8528B-6F31-4F00-84F7-A20FB3379FBF}"/>
                  </a:ext>
                </a:extLst>
              </p:cNvPr>
              <p:cNvSpPr/>
              <p:nvPr/>
            </p:nvSpPr>
            <p:spPr>
              <a:xfrm>
                <a:off x="4804047" y="2185375"/>
                <a:ext cx="15774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0C8528B-6F31-4F00-84F7-A20FB3379F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047" y="2185375"/>
                <a:ext cx="1577418" cy="369332"/>
              </a:xfrm>
              <a:prstGeom prst="rect">
                <a:avLst/>
              </a:prstGeom>
              <a:blipFill>
                <a:blip r:embed="rId8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1644CC66-B20F-4C97-A567-C02312D05D71}"/>
              </a:ext>
            </a:extLst>
          </p:cNvPr>
          <p:cNvSpPr/>
          <p:nvPr/>
        </p:nvSpPr>
        <p:spPr bwMode="gray">
          <a:xfrm>
            <a:off x="3420811" y="3079460"/>
            <a:ext cx="137160" cy="137160"/>
          </a:xfrm>
          <a:prstGeom prst="ellipse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27996D0-EACD-473E-B9A5-9FB56D1CED67}"/>
              </a:ext>
            </a:extLst>
          </p:cNvPr>
          <p:cNvSpPr/>
          <p:nvPr/>
        </p:nvSpPr>
        <p:spPr bwMode="gray">
          <a:xfrm>
            <a:off x="6312885" y="2446236"/>
            <a:ext cx="137160" cy="137160"/>
          </a:xfrm>
          <a:prstGeom prst="ellipse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99076D3-46C3-434A-8F55-556BFC129369}"/>
                  </a:ext>
                </a:extLst>
              </p:cNvPr>
              <p:cNvSpPr/>
              <p:nvPr/>
            </p:nvSpPr>
            <p:spPr>
              <a:xfrm>
                <a:off x="346878" y="2994529"/>
                <a:ext cx="16687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99076D3-46C3-434A-8F55-556BFC1293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78" y="2994529"/>
                <a:ext cx="1668727" cy="369332"/>
              </a:xfrm>
              <a:prstGeom prst="rect">
                <a:avLst/>
              </a:prstGeom>
              <a:blipFill>
                <a:blip r:embed="rId9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3E92D24-BB56-4FA1-8EB1-6AD52A8B29D8}"/>
              </a:ext>
            </a:extLst>
          </p:cNvPr>
          <p:cNvSpPr txBox="1"/>
          <p:nvPr/>
        </p:nvSpPr>
        <p:spPr bwMode="gray">
          <a:xfrm>
            <a:off x="239440" y="4993060"/>
            <a:ext cx="355233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dirty="0"/>
              <a:t>The value function of a state is the maximum that I can get after taking an action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F46982-DB41-438A-805A-3F96D07D5C85}"/>
              </a:ext>
            </a:extLst>
          </p:cNvPr>
          <p:cNvSpPr txBox="1"/>
          <p:nvPr/>
        </p:nvSpPr>
        <p:spPr bwMode="gray">
          <a:xfrm>
            <a:off x="4119580" y="4984887"/>
            <a:ext cx="355233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dirty="0"/>
              <a:t>The optimal value is the expected return of the multiple states we can end up after taking action </a:t>
            </a:r>
            <a:r>
              <a:rPr lang="en-US" sz="1600" b="1" dirty="0"/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5D00ED9-2951-42E1-B59A-7944FAE1A332}"/>
                  </a:ext>
                </a:extLst>
              </p:cNvPr>
              <p:cNvSpPr/>
              <p:nvPr/>
            </p:nvSpPr>
            <p:spPr>
              <a:xfrm>
                <a:off x="7756287" y="4610070"/>
                <a:ext cx="4337662" cy="11216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′∈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𝑠𝑠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bSup>
                                </m:e>
                              </m:nary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5D00ED9-2951-42E1-B59A-7944FAE1A3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287" y="4610070"/>
                <a:ext cx="4337662" cy="11216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5793D2DC-5AD3-471A-B443-578A58E3CC65}"/>
              </a:ext>
            </a:extLst>
          </p:cNvPr>
          <p:cNvGrpSpPr/>
          <p:nvPr/>
        </p:nvGrpSpPr>
        <p:grpSpPr>
          <a:xfrm>
            <a:off x="7881416" y="1554936"/>
            <a:ext cx="3915866" cy="1954974"/>
            <a:chOff x="7881416" y="1554936"/>
            <a:chExt cx="3915866" cy="1954974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4CA3C1A-E5B6-4D71-BF62-90941D07A67C}"/>
                </a:ext>
              </a:extLst>
            </p:cNvPr>
            <p:cNvSpPr/>
            <p:nvPr/>
          </p:nvSpPr>
          <p:spPr bwMode="gray">
            <a:xfrm>
              <a:off x="10502304" y="1779014"/>
              <a:ext cx="256309" cy="26323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0F2A8D5-02A3-4EC8-9C11-8E2D38E52D4E}"/>
                </a:ext>
              </a:extLst>
            </p:cNvPr>
            <p:cNvSpPr/>
            <p:nvPr/>
          </p:nvSpPr>
          <p:spPr bwMode="gray">
            <a:xfrm>
              <a:off x="9833886" y="2612282"/>
              <a:ext cx="137160" cy="137160"/>
            </a:xfrm>
            <a:prstGeom prst="ellipse">
              <a:avLst/>
            </a:pr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7AF0B6D-B2B5-40D8-BCDF-33CDA8B8B440}"/>
                </a:ext>
              </a:extLst>
            </p:cNvPr>
            <p:cNvCxnSpPr>
              <a:stCxn id="33" idx="3"/>
              <a:endCxn id="34" idx="7"/>
            </p:cNvCxnSpPr>
            <p:nvPr/>
          </p:nvCxnSpPr>
          <p:spPr bwMode="gray">
            <a:xfrm flipH="1">
              <a:off x="9950959" y="2003700"/>
              <a:ext cx="588881" cy="628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87059B9-56FC-4856-9878-122815028D02}"/>
                </a:ext>
              </a:extLst>
            </p:cNvPr>
            <p:cNvCxnSpPr>
              <a:cxnSpLocks/>
              <a:stCxn id="33" idx="5"/>
              <a:endCxn id="39" idx="0"/>
            </p:cNvCxnSpPr>
            <p:nvPr/>
          </p:nvCxnSpPr>
          <p:spPr bwMode="gray">
            <a:xfrm>
              <a:off x="10721077" y="2003700"/>
              <a:ext cx="402549" cy="5986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1AA61982-BECB-415B-9883-11658BCE2F5B}"/>
                    </a:ext>
                  </a:extLst>
                </p:cNvPr>
                <p:cNvSpPr/>
                <p:nvPr/>
              </p:nvSpPr>
              <p:spPr>
                <a:xfrm>
                  <a:off x="9912387" y="1987225"/>
                  <a:ext cx="42062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1AA61982-BECB-415B-9883-11658BCE2F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2387" y="1987225"/>
                  <a:ext cx="420628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4EC14D3-AFF4-4CFE-9F3E-D3C47584D710}"/>
                    </a:ext>
                  </a:extLst>
                </p:cNvPr>
                <p:cNvSpPr/>
                <p:nvPr/>
              </p:nvSpPr>
              <p:spPr>
                <a:xfrm>
                  <a:off x="9295231" y="1554936"/>
                  <a:ext cx="123431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4EC14D3-AFF4-4CFE-9F3E-D3C47584D7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5231" y="1554936"/>
                  <a:ext cx="1234312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79D1B65-D4DF-48B9-A3A3-5B757C3A685A}"/>
                </a:ext>
              </a:extLst>
            </p:cNvPr>
            <p:cNvSpPr/>
            <p:nvPr/>
          </p:nvSpPr>
          <p:spPr bwMode="gray">
            <a:xfrm>
              <a:off x="11055046" y="2602397"/>
              <a:ext cx="137160" cy="137160"/>
            </a:xfrm>
            <a:prstGeom prst="ellipse">
              <a:avLst/>
            </a:pr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4C4C869-1078-468E-966D-811F062DA8C4}"/>
                    </a:ext>
                  </a:extLst>
                </p:cNvPr>
                <p:cNvSpPr/>
                <p:nvPr/>
              </p:nvSpPr>
              <p:spPr>
                <a:xfrm>
                  <a:off x="8116196" y="2458771"/>
                  <a:ext cx="166872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4C4C869-1078-468E-966D-811F062DA8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6196" y="2458771"/>
                  <a:ext cx="1668727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101FF1F-1F74-4F9D-960C-BC487EA69449}"/>
                </a:ext>
              </a:extLst>
            </p:cNvPr>
            <p:cNvSpPr/>
            <p:nvPr/>
          </p:nvSpPr>
          <p:spPr bwMode="gray">
            <a:xfrm>
              <a:off x="9167076" y="3178392"/>
              <a:ext cx="256309" cy="26323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3F13A4A-E438-49BA-8988-2CDDE6FA9402}"/>
                </a:ext>
              </a:extLst>
            </p:cNvPr>
            <p:cNvCxnSpPr>
              <a:cxnSpLocks/>
              <a:stCxn id="34" idx="3"/>
              <a:endCxn id="41" idx="7"/>
            </p:cNvCxnSpPr>
            <p:nvPr/>
          </p:nvCxnSpPr>
          <p:spPr bwMode="gray">
            <a:xfrm flipH="1">
              <a:off x="9385849" y="2729355"/>
              <a:ext cx="468124" cy="487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8DCA75B-430D-4E85-801A-6D4D7F1016F2}"/>
                </a:ext>
              </a:extLst>
            </p:cNvPr>
            <p:cNvSpPr/>
            <p:nvPr/>
          </p:nvSpPr>
          <p:spPr bwMode="gray">
            <a:xfrm>
              <a:off x="11540973" y="3178392"/>
              <a:ext cx="256309" cy="26323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86DEBA24-63D1-45EF-9532-625009E9F2EA}"/>
                </a:ext>
              </a:extLst>
            </p:cNvPr>
            <p:cNvCxnSpPr>
              <a:cxnSpLocks/>
              <a:stCxn id="39" idx="5"/>
              <a:endCxn id="48" idx="1"/>
            </p:cNvCxnSpPr>
            <p:nvPr/>
          </p:nvCxnSpPr>
          <p:spPr bwMode="gray">
            <a:xfrm>
              <a:off x="11172119" y="2719470"/>
              <a:ext cx="406390" cy="4974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E906957A-8FEC-426E-A6C4-989FA7E4D552}"/>
                    </a:ext>
                  </a:extLst>
                </p:cNvPr>
                <p:cNvSpPr/>
                <p:nvPr/>
              </p:nvSpPr>
              <p:spPr>
                <a:xfrm>
                  <a:off x="7881416" y="3140578"/>
                  <a:ext cx="134344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E906957A-8FEC-426E-A6C4-989FA7E4D5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1416" y="3140578"/>
                  <a:ext cx="1343445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F480956-D7CE-4BD9-8386-00D05B7495F5}"/>
                </a:ext>
              </a:extLst>
            </p:cNvPr>
            <p:cNvSpPr/>
            <p:nvPr/>
          </p:nvSpPr>
          <p:spPr bwMode="gray">
            <a:xfrm>
              <a:off x="10122701" y="3178392"/>
              <a:ext cx="256309" cy="26323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0AD95B4-382F-4420-B031-0B64D7B09B72}"/>
                </a:ext>
              </a:extLst>
            </p:cNvPr>
            <p:cNvSpPr/>
            <p:nvPr/>
          </p:nvSpPr>
          <p:spPr bwMode="gray">
            <a:xfrm>
              <a:off x="10729119" y="3178392"/>
              <a:ext cx="256309" cy="26323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E5526C0-7848-4A82-9B2E-3DD134D692BD}"/>
                </a:ext>
              </a:extLst>
            </p:cNvPr>
            <p:cNvCxnSpPr>
              <a:cxnSpLocks/>
              <a:stCxn id="39" idx="4"/>
              <a:endCxn id="44" idx="0"/>
            </p:cNvCxnSpPr>
            <p:nvPr/>
          </p:nvCxnSpPr>
          <p:spPr bwMode="gray">
            <a:xfrm flipH="1">
              <a:off x="10857274" y="2739557"/>
              <a:ext cx="266352" cy="4388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C3A2535-95D7-4DE9-8145-779F445E7EAB}"/>
                </a:ext>
              </a:extLst>
            </p:cNvPr>
            <p:cNvCxnSpPr>
              <a:cxnSpLocks/>
              <a:stCxn id="34" idx="5"/>
              <a:endCxn id="43" idx="0"/>
            </p:cNvCxnSpPr>
            <p:nvPr/>
          </p:nvCxnSpPr>
          <p:spPr bwMode="gray">
            <a:xfrm>
              <a:off x="9950959" y="2729355"/>
              <a:ext cx="299897" cy="4490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205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  <p:bldP spid="21" grpId="0" animBg="1"/>
      <p:bldP spid="22" grpId="0" animBg="1"/>
      <p:bldP spid="25" grpId="0"/>
      <p:bldP spid="26" grpId="0"/>
      <p:bldP spid="27" grpId="0"/>
      <p:bldP spid="29" grpId="0" animBg="1"/>
      <p:bldP spid="3" grpId="0"/>
      <p:bldP spid="32" grpId="0"/>
      <p:bldP spid="5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D2CA3-0A74-4718-BDD2-831A2C13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Episodes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34F4092-CEFD-4E3F-8A9F-0103153C0A50}"/>
                  </a:ext>
                </a:extLst>
              </p:cNvPr>
              <p:cNvSpPr/>
              <p:nvPr/>
            </p:nvSpPr>
            <p:spPr>
              <a:xfrm>
                <a:off x="7034980" y="1791930"/>
                <a:ext cx="1533833" cy="73004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34F4092-CEFD-4E3F-8A9F-0103153C0A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980" y="1791930"/>
                <a:ext cx="1533833" cy="73004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B9F0522-207B-471C-8AEC-48EEE315C0D4}"/>
                  </a:ext>
                </a:extLst>
              </p:cNvPr>
              <p:cNvSpPr/>
              <p:nvPr/>
            </p:nvSpPr>
            <p:spPr>
              <a:xfrm>
                <a:off x="7034978" y="3561015"/>
                <a:ext cx="1533833" cy="73004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B9F0522-207B-471C-8AEC-48EEE315C0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978" y="3561015"/>
                <a:ext cx="1533833" cy="73004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8028936-464F-486C-8BD1-9D439D78D841}"/>
                  </a:ext>
                </a:extLst>
              </p:cNvPr>
              <p:cNvSpPr/>
              <p:nvPr/>
            </p:nvSpPr>
            <p:spPr>
              <a:xfrm>
                <a:off x="9500418" y="1791929"/>
                <a:ext cx="1533833" cy="73004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8028936-464F-486C-8BD1-9D439D78D8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418" y="1791929"/>
                <a:ext cx="1533833" cy="73004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271F4FD-C941-4174-B737-913802C1D5EA}"/>
                  </a:ext>
                </a:extLst>
              </p:cNvPr>
              <p:cNvSpPr/>
              <p:nvPr/>
            </p:nvSpPr>
            <p:spPr>
              <a:xfrm>
                <a:off x="9500419" y="3561013"/>
                <a:ext cx="1533833" cy="73004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271F4FD-C941-4174-B737-913802C1D5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419" y="3561013"/>
                <a:ext cx="1533833" cy="73004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CD780F54-D156-491F-B287-4BC4B3DC5C59}"/>
              </a:ext>
            </a:extLst>
          </p:cNvPr>
          <p:cNvCxnSpPr>
            <a:stCxn id="4" idx="6"/>
            <a:endCxn id="6" idx="2"/>
          </p:cNvCxnSpPr>
          <p:nvPr/>
        </p:nvCxnSpPr>
        <p:spPr>
          <a:xfrm flipV="1">
            <a:off x="8568813" y="2156952"/>
            <a:ext cx="931605" cy="1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D98A61B7-D430-4C18-90F8-FA3F845C2D1F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rot="16200000" flipH="1">
            <a:off x="9747816" y="3041492"/>
            <a:ext cx="1039039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65B9C80-F127-4DC8-831B-A5DFD97E8FF5}"/>
              </a:ext>
            </a:extLst>
          </p:cNvPr>
          <p:cNvCxnSpPr>
            <a:cxnSpLocks/>
            <a:stCxn id="4" idx="2"/>
            <a:endCxn id="4" idx="0"/>
          </p:cNvCxnSpPr>
          <p:nvPr/>
        </p:nvCxnSpPr>
        <p:spPr>
          <a:xfrm rot="10800000" flipH="1">
            <a:off x="7034979" y="1791931"/>
            <a:ext cx="766917" cy="365023"/>
          </a:xfrm>
          <a:prstGeom prst="bentConnector4">
            <a:avLst>
              <a:gd name="adj1" fmla="val -29808"/>
              <a:gd name="adj2" fmla="val 162626"/>
            </a:avLst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BC27AD1-EFA2-4DD5-9686-DC236089FB66}"/>
              </a:ext>
            </a:extLst>
          </p:cNvPr>
          <p:cNvCxnSpPr>
            <a:cxnSpLocks/>
            <a:stCxn id="6" idx="6"/>
            <a:endCxn id="6" idx="0"/>
          </p:cNvCxnSpPr>
          <p:nvPr/>
        </p:nvCxnSpPr>
        <p:spPr>
          <a:xfrm flipH="1" flipV="1">
            <a:off x="10267335" y="1791929"/>
            <a:ext cx="766916" cy="365023"/>
          </a:xfrm>
          <a:prstGeom prst="bentConnector4">
            <a:avLst>
              <a:gd name="adj1" fmla="val -29808"/>
              <a:gd name="adj2" fmla="val 162626"/>
            </a:avLst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0BDC44-D83C-40B0-A79D-A2C8B50466B3}"/>
              </a:ext>
            </a:extLst>
          </p:cNvPr>
          <p:cNvCxnSpPr>
            <a:cxnSpLocks/>
            <a:stCxn id="5" idx="7"/>
            <a:endCxn id="25" idx="3"/>
          </p:cNvCxnSpPr>
          <p:nvPr/>
        </p:nvCxnSpPr>
        <p:spPr>
          <a:xfrm flipV="1">
            <a:off x="8344186" y="3044319"/>
            <a:ext cx="685497" cy="62360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9E600E-D12C-444A-BD3A-B8E43AE2C24F}"/>
              </a:ext>
            </a:extLst>
          </p:cNvPr>
          <p:cNvCxnSpPr>
            <a:cxnSpLocks/>
            <a:stCxn id="5" idx="0"/>
            <a:endCxn id="4" idx="4"/>
          </p:cNvCxnSpPr>
          <p:nvPr/>
        </p:nvCxnSpPr>
        <p:spPr>
          <a:xfrm flipV="1">
            <a:off x="7801895" y="2521975"/>
            <a:ext cx="2" cy="10390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D8607A-01DD-4F55-B6E1-7C8EB5EC3967}"/>
                  </a:ext>
                </a:extLst>
              </p:cNvPr>
              <p:cNvSpPr txBox="1"/>
              <p:nvPr/>
            </p:nvSpPr>
            <p:spPr>
              <a:xfrm>
                <a:off x="8814618" y="1714176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1.3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D8607A-01DD-4F55-B6E1-7C8EB5EC3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4618" y="1714176"/>
                <a:ext cx="60468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8B0A156-8CB0-47A2-A8DE-EBE1B4E41B49}"/>
                  </a:ext>
                </a:extLst>
              </p:cNvPr>
              <p:cNvSpPr txBox="1"/>
              <p:nvPr/>
            </p:nvSpPr>
            <p:spPr>
              <a:xfrm>
                <a:off x="9725043" y="2756315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8B0A156-8CB0-47A2-A8DE-EBE1B4E41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5043" y="2756315"/>
                <a:ext cx="60468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37D990-7BB9-4D42-BD9E-56BD6914A7EA}"/>
                  </a:ext>
                </a:extLst>
              </p:cNvPr>
              <p:cNvSpPr txBox="1"/>
              <p:nvPr/>
            </p:nvSpPr>
            <p:spPr>
              <a:xfrm>
                <a:off x="8541628" y="3294789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37D990-7BB9-4D42-BD9E-56BD6914A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1628" y="3294789"/>
                <a:ext cx="604684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2058F0-BCBC-4471-8F05-B02E526CD4DB}"/>
                  </a:ext>
                </a:extLst>
              </p:cNvPr>
              <p:cNvSpPr txBox="1"/>
              <p:nvPr/>
            </p:nvSpPr>
            <p:spPr>
              <a:xfrm>
                <a:off x="10552467" y="1242241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2058F0-BCBC-4471-8F05-B02E526CD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2467" y="1242241"/>
                <a:ext cx="6046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8940EF6-6758-4249-B521-FC0F6802C2A1}"/>
                  </a:ext>
                </a:extLst>
              </p:cNvPr>
              <p:cNvSpPr txBox="1"/>
              <p:nvPr/>
            </p:nvSpPr>
            <p:spPr>
              <a:xfrm>
                <a:off x="7034978" y="1237932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8940EF6-6758-4249-B521-FC0F6802C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978" y="1237932"/>
                <a:ext cx="60468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3A6D8B-8B30-4CF6-ACD5-32138E7BB134}"/>
                  </a:ext>
                </a:extLst>
              </p:cNvPr>
              <p:cNvSpPr txBox="1"/>
              <p:nvPr/>
            </p:nvSpPr>
            <p:spPr>
              <a:xfrm>
                <a:off x="6695674" y="2745725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3A6D8B-8B30-4CF6-ACD5-32138E7BB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674" y="2745725"/>
                <a:ext cx="60468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DEB06-C5C1-48BF-8E1F-23A4B152BC20}"/>
                  </a:ext>
                </a:extLst>
              </p:cNvPr>
              <p:cNvSpPr txBox="1"/>
              <p:nvPr/>
            </p:nvSpPr>
            <p:spPr>
              <a:xfrm>
                <a:off x="9312007" y="3181391"/>
                <a:ext cx="6046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.4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DEB06-C5C1-48BF-8E1F-23A4B152B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2007" y="3181391"/>
                <a:ext cx="604684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6D7D6D44-E7C5-492D-98BF-7CBC76D039BA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rot="5400000">
            <a:off x="6633171" y="3041494"/>
            <a:ext cx="1252866" cy="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7905E7A-B288-4D08-9DA3-89F8B83A232A}"/>
                  </a:ext>
                </a:extLst>
              </p:cNvPr>
              <p:cNvSpPr txBox="1"/>
              <p:nvPr/>
            </p:nvSpPr>
            <p:spPr>
              <a:xfrm>
                <a:off x="7770983" y="2756315"/>
                <a:ext cx="604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7905E7A-B288-4D08-9DA3-89F8B83A2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983" y="2756315"/>
                <a:ext cx="60468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7">
                <a:extLst>
                  <a:ext uri="{FF2B5EF4-FFF2-40B4-BE49-F238E27FC236}">
                    <a16:creationId xmlns:a16="http://schemas.microsoft.com/office/drawing/2014/main" id="{BFDDD470-2780-4BDC-BD6C-B5F47F26FD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9834569"/>
                  </p:ext>
                </p:extLst>
              </p:nvPr>
            </p:nvGraphicFramePr>
            <p:xfrm>
              <a:off x="210127" y="1447031"/>
              <a:ext cx="6404431" cy="2966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023">
                      <a:extLst>
                        <a:ext uri="{9D8B030D-6E8A-4147-A177-3AD203B41FA5}">
                          <a16:colId xmlns:a16="http://schemas.microsoft.com/office/drawing/2014/main" val="3007509778"/>
                        </a:ext>
                      </a:extLst>
                    </a:gridCol>
                    <a:gridCol w="3932335">
                      <a:extLst>
                        <a:ext uri="{9D8B030D-6E8A-4147-A177-3AD203B41FA5}">
                          <a16:colId xmlns:a16="http://schemas.microsoft.com/office/drawing/2014/main" val="3401101951"/>
                        </a:ext>
                      </a:extLst>
                    </a:gridCol>
                    <a:gridCol w="1486073">
                      <a:extLst>
                        <a:ext uri="{9D8B030D-6E8A-4147-A177-3AD203B41FA5}">
                          <a16:colId xmlns:a16="http://schemas.microsoft.com/office/drawing/2014/main" val="36370247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Episode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Transitions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l-GR" sz="1400" dirty="0"/>
                            <a:t>Σ</a:t>
                          </a:r>
                          <a:r>
                            <a:rPr lang="en-US" sz="1400" dirty="0"/>
                            <a:t> Reward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27860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1.3</m:t>
                                        </m:r>
                                      </m:sub>
                                    </m:s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3.3</m:t>
                                        </m:r>
                                      </m:sub>
                                    </m:s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3.4</m:t>
                                        </m:r>
                                      </m:sub>
                                    </m:s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90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50428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𝑺</m:t>
                                        </m:r>
                                      </m:e>
                                      <m:sub>
                                        <m:r>
                                          <a:rPr lang="en-US" sz="1800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𝑨</m:t>
                                        </m:r>
                                      </m:e>
                                      <m:sub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r>
                                      <a:rPr lang="en-US" sz="1800" b="1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𝑺</m:t>
                                        </m:r>
                                      </m:e>
                                      <m:sub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2.3</m:t>
                                        </m:r>
                                      </m:sub>
                                    </m:s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3.4</m:t>
                                        </m:r>
                                      </m:sub>
                                    </m:s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32374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𝑺</m:t>
                                        </m:r>
                                      </m:e>
                                      <m:sub>
                                        <m:r>
                                          <a:rPr lang="en-US" sz="1800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𝑨</m:t>
                                        </m:r>
                                      </m:e>
                                      <m:sub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r>
                                      <a:rPr lang="en-US" sz="1800" b="1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𝑺</m:t>
                                        </m:r>
                                      </m:e>
                                      <m:sub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2.3</m:t>
                                        </m:r>
                                      </m:sub>
                                    </m:s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31874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𝑺</m:t>
                                        </m:r>
                                      </m:e>
                                      <m:sub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𝑨</m:t>
                                        </m:r>
                                      </m:e>
                                      <m:sub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a:rPr lang="en-US" sz="1800" b="1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𝑺</m:t>
                                        </m:r>
                                      </m:e>
                                      <m:sub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1.3</m:t>
                                        </m:r>
                                      </m:sub>
                                    </m:s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3.4</m:t>
                                        </m:r>
                                      </m:sub>
                                    </m:s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45121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3.3</m:t>
                                        </m:r>
                                      </m:sub>
                                    </m:s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3.4</m:t>
                                        </m:r>
                                      </m:sub>
                                    </m:s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40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9527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2.3</m:t>
                                        </m:r>
                                      </m:sub>
                                    </m:s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3.3</m:t>
                                        </m:r>
                                      </m:sub>
                                    </m:s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3.4</m:t>
                                        </m:r>
                                      </m:sub>
                                    </m:s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43583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2.4</m:t>
                                        </m:r>
                                      </m:sub>
                                    </m:s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40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20418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7">
                <a:extLst>
                  <a:ext uri="{FF2B5EF4-FFF2-40B4-BE49-F238E27FC236}">
                    <a16:creationId xmlns:a16="http://schemas.microsoft.com/office/drawing/2014/main" id="{BFDDD470-2780-4BDC-BD6C-B5F47F26FD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9834569"/>
                  </p:ext>
                </p:extLst>
              </p:nvPr>
            </p:nvGraphicFramePr>
            <p:xfrm>
              <a:off x="210127" y="1447031"/>
              <a:ext cx="6404431" cy="2966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6023">
                      <a:extLst>
                        <a:ext uri="{9D8B030D-6E8A-4147-A177-3AD203B41FA5}">
                          <a16:colId xmlns:a16="http://schemas.microsoft.com/office/drawing/2014/main" val="3007509778"/>
                        </a:ext>
                      </a:extLst>
                    </a:gridCol>
                    <a:gridCol w="3932335">
                      <a:extLst>
                        <a:ext uri="{9D8B030D-6E8A-4147-A177-3AD203B41FA5}">
                          <a16:colId xmlns:a16="http://schemas.microsoft.com/office/drawing/2014/main" val="3401101951"/>
                        </a:ext>
                      </a:extLst>
                    </a:gridCol>
                    <a:gridCol w="1486073">
                      <a:extLst>
                        <a:ext uri="{9D8B030D-6E8A-4147-A177-3AD203B41FA5}">
                          <a16:colId xmlns:a16="http://schemas.microsoft.com/office/drawing/2014/main" val="36370247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Episode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Transitions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l-GR" sz="1400" dirty="0"/>
                            <a:t>Σ</a:t>
                          </a:r>
                          <a:r>
                            <a:rPr lang="en-US" sz="1400" dirty="0"/>
                            <a:t> Reward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27860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5232" t="-101639" r="-38390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90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50428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5232" t="-201639" r="-38390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32374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5232" t="-301639" r="-38390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31874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5232" t="-401639" r="-38390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45121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5232" t="-501639" r="-38390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40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9527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5232" t="-601639" r="-38390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43583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5232" t="-701639" r="-38390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40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204180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00E6FF-BEF9-40EC-8C06-160C19830C04}"/>
                  </a:ext>
                </a:extLst>
              </p:cNvPr>
              <p:cNvSpPr txBox="1"/>
              <p:nvPr/>
            </p:nvSpPr>
            <p:spPr>
              <a:xfrm>
                <a:off x="875079" y="4837775"/>
                <a:ext cx="911404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What can we infer from these episodes?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can infer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1.2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) = 60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do not need to know all transitions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But we are not 100% sure because transitions are not deterministic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00E6FF-BEF9-40EC-8C06-160C19830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79" y="4837775"/>
                <a:ext cx="9114048" cy="1477328"/>
              </a:xfrm>
              <a:prstGeom prst="rect">
                <a:avLst/>
              </a:prstGeom>
              <a:blipFill>
                <a:blip r:embed="rId15"/>
                <a:stretch>
                  <a:fillRect l="-602" t="-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BB164581-AB6C-4EAB-8A7D-9426F7459E9C}"/>
              </a:ext>
            </a:extLst>
          </p:cNvPr>
          <p:cNvSpPr/>
          <p:nvPr/>
        </p:nvSpPr>
        <p:spPr>
          <a:xfrm>
            <a:off x="9007545" y="2945867"/>
            <a:ext cx="151166" cy="11534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47B8FB4-B4B6-4A67-8A57-FEC883F98C42}"/>
              </a:ext>
            </a:extLst>
          </p:cNvPr>
          <p:cNvCxnSpPr>
            <a:cxnSpLocks/>
            <a:stCxn id="25" idx="7"/>
            <a:endCxn id="6" idx="3"/>
          </p:cNvCxnSpPr>
          <p:nvPr/>
        </p:nvCxnSpPr>
        <p:spPr>
          <a:xfrm flipV="1">
            <a:off x="9136573" y="2415061"/>
            <a:ext cx="588470" cy="54769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AE55C30-0C74-4A60-911C-5409EBBB651D}"/>
              </a:ext>
            </a:extLst>
          </p:cNvPr>
          <p:cNvCxnSpPr>
            <a:cxnSpLocks/>
            <a:stCxn id="25" idx="5"/>
            <a:endCxn id="7" idx="1"/>
          </p:cNvCxnSpPr>
          <p:nvPr/>
        </p:nvCxnSpPr>
        <p:spPr>
          <a:xfrm>
            <a:off x="9136573" y="3044319"/>
            <a:ext cx="588471" cy="62360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4F42B78-64B5-4B90-B3FF-C2BE1E4B820C}"/>
                  </a:ext>
                </a:extLst>
              </p:cNvPr>
              <p:cNvSpPr txBox="1"/>
              <p:nvPr/>
            </p:nvSpPr>
            <p:spPr>
              <a:xfrm>
                <a:off x="8956899" y="2487262"/>
                <a:ext cx="6046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.6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4F42B78-64B5-4B90-B3FF-C2BE1E4B8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6899" y="2487262"/>
                <a:ext cx="604684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94834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54202-9034-467B-9DD2-3EB929DC41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17897"/>
            <a:ext cx="9144000" cy="1992066"/>
          </a:xfrm>
        </p:spPr>
        <p:txBody>
          <a:bodyPr/>
          <a:lstStyle/>
          <a:p>
            <a:r>
              <a:rPr lang="en-US" dirty="0"/>
              <a:t>Model-Based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4CA627-2988-4F99-8803-B535F27FD3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7027" y="3602037"/>
            <a:ext cx="10537722" cy="3053943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0801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FF94A-B80C-46D1-BA47-AD0D52AA5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versus Control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43765C-AEEC-4925-9693-1F7442E62A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199452"/>
                <a:ext cx="10716104" cy="51944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Prediction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Goal: How much reward I am going to obtain from this MDP?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Input: An MDP (S, A, P</a:t>
                </a:r>
                <a:r>
                  <a:rPr lang="en-US" sz="2000" dirty="0"/>
                  <a:t>, R, </a:t>
                </a:r>
                <a:r>
                  <a:rPr lang="el-GR" sz="2000" dirty="0"/>
                  <a:t>γ</a:t>
                </a:r>
                <a:r>
                  <a:rPr lang="en-US" sz="2000" dirty="0"/>
                  <a:t>) and Policy </a:t>
                </a:r>
                <a:r>
                  <a:rPr lang="el-GR" sz="2000" dirty="0"/>
                  <a:t>ϖ</a:t>
                </a:r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Output: Value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</a:p>
              <a:p>
                <a:pPr marL="0" indent="0">
                  <a:buNone/>
                </a:pPr>
                <a:r>
                  <a:rPr lang="en-US" dirty="0"/>
                  <a:t>Control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Goal: Among all possible policies, what is the best policy for this MDP? 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Input: An MDP (S, A, P</a:t>
                </a:r>
                <a:r>
                  <a:rPr lang="en-US" sz="2000" dirty="0"/>
                  <a:t>, R, </a:t>
                </a:r>
                <a:r>
                  <a:rPr lang="el-GR" sz="2000" dirty="0"/>
                  <a:t>γ</a:t>
                </a:r>
                <a:r>
                  <a:rPr lang="en-US" sz="20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Output: an optimal Value Function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, which corresponds to an optimal policy </a:t>
                </a:r>
                <a:r>
                  <a:rPr lang="el-GR" sz="1800" dirty="0"/>
                  <a:t>ϖ</a:t>
                </a:r>
                <a:r>
                  <a:rPr lang="en-US" sz="1800" dirty="0"/>
                  <a:t>*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43765C-AEEC-4925-9693-1F7442E62A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199452"/>
                <a:ext cx="10716104" cy="5194419"/>
              </a:xfrm>
              <a:blipFill>
                <a:blip r:embed="rId2"/>
                <a:stretch>
                  <a:fillRect l="-1365" t="-1056" r="-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E56E3120-F7A7-4734-AFE8-AC93579EE0DA}"/>
              </a:ext>
            </a:extLst>
          </p:cNvPr>
          <p:cNvGrpSpPr/>
          <p:nvPr/>
        </p:nvGrpSpPr>
        <p:grpSpPr>
          <a:xfrm>
            <a:off x="4322618" y="5347005"/>
            <a:ext cx="2660073" cy="1366994"/>
            <a:chOff x="4322618" y="5347005"/>
            <a:chExt cx="2660073" cy="1366994"/>
          </a:xfrm>
        </p:grpSpPr>
        <p:sp>
          <p:nvSpPr>
            <p:cNvPr id="4" name="Double Brace 3">
              <a:extLst>
                <a:ext uri="{FF2B5EF4-FFF2-40B4-BE49-F238E27FC236}">
                  <a16:creationId xmlns:a16="http://schemas.microsoft.com/office/drawing/2014/main" id="{2460C6CE-BC6C-4526-A17D-DD8A95FA22B9}"/>
                </a:ext>
              </a:extLst>
            </p:cNvPr>
            <p:cNvSpPr/>
            <p:nvPr/>
          </p:nvSpPr>
          <p:spPr bwMode="gray">
            <a:xfrm>
              <a:off x="5228169" y="5950524"/>
              <a:ext cx="1567486" cy="678873"/>
            </a:xfrm>
            <a:prstGeom prst="bracePair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Prediction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3801790-530D-49A3-89C6-086A65105079}"/>
                </a:ext>
              </a:extLst>
            </p:cNvPr>
            <p:cNvSpPr/>
            <p:nvPr/>
          </p:nvSpPr>
          <p:spPr>
            <a:xfrm>
              <a:off x="4447309" y="5347005"/>
              <a:ext cx="234834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Control</a:t>
              </a:r>
            </a:p>
            <a:p>
              <a:r>
                <a:rPr lang="en-US" dirty="0"/>
                <a:t>  For-loop:</a:t>
              </a:r>
            </a:p>
            <a:p>
              <a:r>
                <a:rPr lang="en-US" dirty="0"/>
                <a:t>	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4780150-263E-45D7-A8BE-1672625023B0}"/>
                </a:ext>
              </a:extLst>
            </p:cNvPr>
            <p:cNvSpPr/>
            <p:nvPr/>
          </p:nvSpPr>
          <p:spPr bwMode="gray">
            <a:xfrm>
              <a:off x="4322618" y="5347005"/>
              <a:ext cx="2660073" cy="1366994"/>
            </a:xfrm>
            <a:prstGeom prst="rect">
              <a:avLst/>
            </a:prstGeom>
            <a:noFill/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070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623C6-F58E-438F-84CD-A31D9ECE9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Evaluation and Policy Iteration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8652710-5EA1-4BD6-8544-FE7B2B187250}"/>
                  </a:ext>
                </a:extLst>
              </p:cNvPr>
              <p:cNvSpPr/>
              <p:nvPr/>
            </p:nvSpPr>
            <p:spPr>
              <a:xfrm>
                <a:off x="274469" y="3813520"/>
                <a:ext cx="5223289" cy="11216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∈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′∈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𝑠𝑠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8652710-5EA1-4BD6-8544-FE7B2B1872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69" y="3813520"/>
                <a:ext cx="5223289" cy="11216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14606985-4032-4D07-88A0-09C2A23EEB19}"/>
              </a:ext>
            </a:extLst>
          </p:cNvPr>
          <p:cNvSpPr/>
          <p:nvPr/>
        </p:nvSpPr>
        <p:spPr bwMode="gray">
          <a:xfrm>
            <a:off x="3353230" y="1385624"/>
            <a:ext cx="256309" cy="26323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853FCF-0207-4580-93E4-96EC92850F03}"/>
              </a:ext>
            </a:extLst>
          </p:cNvPr>
          <p:cNvSpPr/>
          <p:nvPr/>
        </p:nvSpPr>
        <p:spPr bwMode="gray">
          <a:xfrm>
            <a:off x="2661661" y="2148419"/>
            <a:ext cx="137160" cy="137160"/>
          </a:xfrm>
          <a:prstGeom prst="ellipse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4F62F6A-2395-4B89-89DD-E9E898154179}"/>
              </a:ext>
            </a:extLst>
          </p:cNvPr>
          <p:cNvCxnSpPr>
            <a:stCxn id="6" idx="3"/>
            <a:endCxn id="7" idx="7"/>
          </p:cNvCxnSpPr>
          <p:nvPr/>
        </p:nvCxnSpPr>
        <p:spPr bwMode="gray">
          <a:xfrm flipH="1">
            <a:off x="2778734" y="1610310"/>
            <a:ext cx="612032" cy="558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04D117-21A0-4F3A-A6C7-265C8E657066}"/>
              </a:ext>
            </a:extLst>
          </p:cNvPr>
          <p:cNvCxnSpPr>
            <a:cxnSpLocks/>
            <a:stCxn id="6" idx="5"/>
            <a:endCxn id="24" idx="1"/>
          </p:cNvCxnSpPr>
          <p:nvPr/>
        </p:nvCxnSpPr>
        <p:spPr bwMode="gray">
          <a:xfrm>
            <a:off x="3572003" y="1610310"/>
            <a:ext cx="582758" cy="571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0DEA602-EA45-4512-B7B9-EB0E3E876DC4}"/>
                  </a:ext>
                </a:extLst>
              </p:cNvPr>
              <p:cNvSpPr/>
              <p:nvPr/>
            </p:nvSpPr>
            <p:spPr>
              <a:xfrm>
                <a:off x="2141431" y="2260579"/>
                <a:ext cx="4206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0DEA602-EA45-4512-B7B9-EB0E3E876D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1431" y="2260579"/>
                <a:ext cx="4206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2BCB32F-9040-41FC-92B4-E2457FA96DA3}"/>
                  </a:ext>
                </a:extLst>
              </p:cNvPr>
              <p:cNvSpPr/>
              <p:nvPr/>
            </p:nvSpPr>
            <p:spPr>
              <a:xfrm>
                <a:off x="830839" y="2722103"/>
                <a:ext cx="12454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2BCB32F-9040-41FC-92B4-E2457FA96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839" y="2722103"/>
                <a:ext cx="12454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A5AB8EA-5164-4358-B31A-3806755219BA}"/>
                  </a:ext>
                </a:extLst>
              </p:cNvPr>
              <p:cNvSpPr/>
              <p:nvPr/>
            </p:nvSpPr>
            <p:spPr>
              <a:xfrm>
                <a:off x="1830063" y="1253081"/>
                <a:ext cx="14639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A5AB8EA-5164-4358-B31A-3806755219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063" y="1253081"/>
                <a:ext cx="1463991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CC64990F-DA08-4327-BB86-30AB2346D47C}"/>
              </a:ext>
            </a:extLst>
          </p:cNvPr>
          <p:cNvSpPr/>
          <p:nvPr/>
        </p:nvSpPr>
        <p:spPr bwMode="gray">
          <a:xfrm>
            <a:off x="2080677" y="2775151"/>
            <a:ext cx="256309" cy="26323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6C0E56-451A-4FFB-A15C-E05CBD0D3FA0}"/>
              </a:ext>
            </a:extLst>
          </p:cNvPr>
          <p:cNvCxnSpPr>
            <a:cxnSpLocks/>
            <a:stCxn id="7" idx="3"/>
            <a:endCxn id="16" idx="0"/>
          </p:cNvCxnSpPr>
          <p:nvPr/>
        </p:nvCxnSpPr>
        <p:spPr bwMode="gray">
          <a:xfrm flipH="1">
            <a:off x="2208832" y="2265492"/>
            <a:ext cx="472916" cy="509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F04EBAD-A7AD-4A5B-943E-002C112A032D}"/>
              </a:ext>
            </a:extLst>
          </p:cNvPr>
          <p:cNvSpPr/>
          <p:nvPr/>
        </p:nvSpPr>
        <p:spPr bwMode="gray">
          <a:xfrm>
            <a:off x="2999509" y="2775151"/>
            <a:ext cx="256309" cy="26323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205D2A3-D582-47C1-B741-CC05ED589B82}"/>
              </a:ext>
            </a:extLst>
          </p:cNvPr>
          <p:cNvCxnSpPr>
            <a:cxnSpLocks/>
            <a:stCxn id="7" idx="5"/>
            <a:endCxn id="20" idx="0"/>
          </p:cNvCxnSpPr>
          <p:nvPr/>
        </p:nvCxnSpPr>
        <p:spPr bwMode="gray">
          <a:xfrm>
            <a:off x="2778734" y="2265492"/>
            <a:ext cx="348930" cy="509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872CD0B-3528-4FAC-9400-6C6957944256}"/>
              </a:ext>
            </a:extLst>
          </p:cNvPr>
          <p:cNvSpPr/>
          <p:nvPr/>
        </p:nvSpPr>
        <p:spPr bwMode="gray">
          <a:xfrm>
            <a:off x="4134674" y="2161877"/>
            <a:ext cx="137160" cy="137160"/>
          </a:xfrm>
          <a:prstGeom prst="ellipse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A3CD3B1-E84E-4CC8-A7A4-9AA13EC623FE}"/>
              </a:ext>
            </a:extLst>
          </p:cNvPr>
          <p:cNvSpPr/>
          <p:nvPr/>
        </p:nvSpPr>
        <p:spPr bwMode="gray">
          <a:xfrm>
            <a:off x="3553690" y="2788609"/>
            <a:ext cx="256309" cy="26323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B890991-AB74-4A4F-BA0B-628605B020B2}"/>
              </a:ext>
            </a:extLst>
          </p:cNvPr>
          <p:cNvCxnSpPr>
            <a:cxnSpLocks/>
            <a:stCxn id="24" idx="3"/>
            <a:endCxn id="25" idx="0"/>
          </p:cNvCxnSpPr>
          <p:nvPr/>
        </p:nvCxnSpPr>
        <p:spPr bwMode="gray">
          <a:xfrm flipH="1">
            <a:off x="3681845" y="2278950"/>
            <a:ext cx="472916" cy="509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8024CE75-5E6B-4E42-80EE-F228B74FAF35}"/>
              </a:ext>
            </a:extLst>
          </p:cNvPr>
          <p:cNvSpPr/>
          <p:nvPr/>
        </p:nvSpPr>
        <p:spPr bwMode="gray">
          <a:xfrm>
            <a:off x="4472522" y="2788609"/>
            <a:ext cx="256309" cy="26323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A2000F8-82AA-4FCB-9D29-7915FA0FB97A}"/>
              </a:ext>
            </a:extLst>
          </p:cNvPr>
          <p:cNvCxnSpPr>
            <a:cxnSpLocks/>
            <a:stCxn id="24" idx="5"/>
            <a:endCxn id="27" idx="0"/>
          </p:cNvCxnSpPr>
          <p:nvPr/>
        </p:nvCxnSpPr>
        <p:spPr bwMode="gray">
          <a:xfrm>
            <a:off x="4251747" y="2278950"/>
            <a:ext cx="348930" cy="509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F6AB814-F3B6-4180-B392-00DD599D7981}"/>
                  </a:ext>
                </a:extLst>
              </p:cNvPr>
              <p:cNvSpPr/>
              <p:nvPr/>
            </p:nvSpPr>
            <p:spPr>
              <a:xfrm>
                <a:off x="2375132" y="1930792"/>
                <a:ext cx="4003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F6AB814-F3B6-4180-B392-00DD599D79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132" y="1930792"/>
                <a:ext cx="40030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9D0DA9-3F48-48A0-ABC6-3F0B38583A67}"/>
                  </a:ext>
                </a:extLst>
              </p:cNvPr>
              <p:cNvSpPr txBox="1"/>
              <p:nvPr/>
            </p:nvSpPr>
            <p:spPr bwMode="gray">
              <a:xfrm>
                <a:off x="1102290" y="5472376"/>
                <a:ext cx="3323922" cy="423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l-GR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l-GR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9D0DA9-3F48-48A0-ABC6-3F0B38583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02290" y="5472376"/>
                <a:ext cx="3323922" cy="423550"/>
              </a:xfrm>
              <a:prstGeom prst="rect">
                <a:avLst/>
              </a:prstGeom>
              <a:blipFill>
                <a:blip r:embed="rId7"/>
                <a:stretch>
                  <a:fillRect b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66CA99CE-F96D-4677-A054-E2363E829665}"/>
              </a:ext>
            </a:extLst>
          </p:cNvPr>
          <p:cNvSpPr txBox="1"/>
          <p:nvPr/>
        </p:nvSpPr>
        <p:spPr bwMode="gray">
          <a:xfrm>
            <a:off x="6948055" y="-18578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BB3B3F-FB41-4038-939C-181D8071EA40}"/>
              </a:ext>
            </a:extLst>
          </p:cNvPr>
          <p:cNvSpPr txBox="1"/>
          <p:nvPr/>
        </p:nvSpPr>
        <p:spPr bwMode="gray">
          <a:xfrm>
            <a:off x="341554" y="3545853"/>
            <a:ext cx="3136151" cy="21177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dirty="0"/>
              <a:t>One step lookahead 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90B213D-6D67-49E3-BC6A-AB7B9380A5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9238" y="847303"/>
            <a:ext cx="3030385" cy="56088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75EFFD2-0E41-423D-ACAE-FE19F73FEF7E}"/>
              </a:ext>
            </a:extLst>
          </p:cNvPr>
          <p:cNvSpPr txBox="1"/>
          <p:nvPr/>
        </p:nvSpPr>
        <p:spPr bwMode="gray">
          <a:xfrm>
            <a:off x="5049982" y="6494264"/>
            <a:ext cx="7093527" cy="3013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u="sng" dirty="0"/>
              <a:t>Source</a:t>
            </a:r>
            <a:r>
              <a:rPr lang="en-US" sz="1200" dirty="0"/>
              <a:t>: Silver, 2015, https://www.davidsilver.uk/wp-content/uploads/2020/03/DP.pdf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8619CF3-6D45-4E20-9402-BAE6A641A4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03222" y="873254"/>
            <a:ext cx="1808221" cy="5556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54F0B54-D8DF-4677-AD8D-B9C2FD7C8CC4}"/>
                  </a:ext>
                </a:extLst>
              </p:cNvPr>
              <p:cNvSpPr txBox="1"/>
              <p:nvPr/>
            </p:nvSpPr>
            <p:spPr bwMode="gray">
              <a:xfrm>
                <a:off x="1063960" y="6005494"/>
                <a:ext cx="3323922" cy="423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∈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54F0B54-D8DF-4677-AD8D-B9C2FD7C8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63960" y="6005494"/>
                <a:ext cx="3323922" cy="423550"/>
              </a:xfrm>
              <a:prstGeom prst="rect">
                <a:avLst/>
              </a:prstGeom>
              <a:blipFill>
                <a:blip r:embed="rId10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9FEC62C5-745C-49B2-99DA-CD51DB36E722}"/>
              </a:ext>
            </a:extLst>
          </p:cNvPr>
          <p:cNvSpPr txBox="1"/>
          <p:nvPr/>
        </p:nvSpPr>
        <p:spPr bwMode="gray">
          <a:xfrm>
            <a:off x="249132" y="5514763"/>
            <a:ext cx="1085248" cy="3641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dirty="0"/>
              <a:t>Evaluate: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8FD214-A2B9-4338-B73E-4E1149128725}"/>
              </a:ext>
            </a:extLst>
          </p:cNvPr>
          <p:cNvSpPr txBox="1"/>
          <p:nvPr/>
        </p:nvSpPr>
        <p:spPr bwMode="gray">
          <a:xfrm>
            <a:off x="274469" y="6035183"/>
            <a:ext cx="1085248" cy="3641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dirty="0"/>
              <a:t>Improve: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DB39AC-0D4D-4E6B-BBE1-BB3FCCA3D956}"/>
              </a:ext>
            </a:extLst>
          </p:cNvPr>
          <p:cNvSpPr txBox="1"/>
          <p:nvPr/>
        </p:nvSpPr>
        <p:spPr bwMode="gray">
          <a:xfrm>
            <a:off x="4186207" y="6067423"/>
            <a:ext cx="1085248" cy="2933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i="1" dirty="0">
                <a:solidFill>
                  <a:schemeClr val="accent1"/>
                </a:solidFill>
              </a:rPr>
              <a:t>Greedy!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1EB204-3BBA-48B8-86AF-BE4B2AFDC183}"/>
              </a:ext>
            </a:extLst>
          </p:cNvPr>
          <p:cNvSpPr txBox="1"/>
          <p:nvPr/>
        </p:nvSpPr>
        <p:spPr bwMode="gray">
          <a:xfrm>
            <a:off x="2724751" y="4856683"/>
            <a:ext cx="1085248" cy="4389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i="1" dirty="0">
                <a:solidFill>
                  <a:schemeClr val="accent1"/>
                </a:solidFill>
              </a:rPr>
              <a:t>current Reward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D1E02C-4C5D-42FE-A8C9-99F0D5B51054}"/>
              </a:ext>
            </a:extLst>
          </p:cNvPr>
          <p:cNvSpPr txBox="1"/>
          <p:nvPr/>
        </p:nvSpPr>
        <p:spPr bwMode="gray">
          <a:xfrm>
            <a:off x="3809497" y="4857348"/>
            <a:ext cx="1331948" cy="4389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i="1" dirty="0">
                <a:solidFill>
                  <a:schemeClr val="accent1"/>
                </a:solidFill>
              </a:rPr>
              <a:t>discounted future Reward</a:t>
            </a:r>
          </a:p>
        </p:txBody>
      </p:sp>
    </p:spTree>
    <p:extLst>
      <p:ext uri="{BB962C8B-B14F-4D97-AF65-F5344CB8AC3E}">
        <p14:creationId xmlns:p14="http://schemas.microsoft.com/office/powerpoint/2010/main" val="246952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4" grpId="0"/>
      <p:bldP spid="36" grpId="0"/>
      <p:bldP spid="29" grpId="0"/>
      <p:bldP spid="30" grpId="0"/>
      <p:bldP spid="33" grpId="0"/>
      <p:bldP spid="3" grpId="0"/>
      <p:bldP spid="31" grpId="0"/>
      <p:bldP spid="3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1C0AE-C834-4B45-BA8F-F11710091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Iteration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22E51-FA13-42E6-B425-995284D2A563}"/>
                  </a:ext>
                </a:extLst>
              </p:cNvPr>
              <p:cNvSpPr/>
              <p:nvPr/>
            </p:nvSpPr>
            <p:spPr>
              <a:xfrm>
                <a:off x="693947" y="3769942"/>
                <a:ext cx="4511941" cy="11216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∈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′∈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𝑠𝑠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022E51-FA13-42E6-B425-995284D2A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947" y="3769942"/>
                <a:ext cx="4511941" cy="11216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9CBA705-6D11-45A5-AE5D-EFA2E5833489}"/>
                  </a:ext>
                </a:extLst>
              </p:cNvPr>
              <p:cNvSpPr/>
              <p:nvPr/>
            </p:nvSpPr>
            <p:spPr>
              <a:xfrm>
                <a:off x="1240484" y="5341577"/>
                <a:ext cx="3500574" cy="5170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∈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lim>
                      </m:limLow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9CBA705-6D11-45A5-AE5D-EFA2E58334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484" y="5341577"/>
                <a:ext cx="3500574" cy="517065"/>
              </a:xfrm>
              <a:prstGeom prst="rect">
                <a:avLst/>
              </a:prstGeom>
              <a:blipFill>
                <a:blip r:embed="rId3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9E6BBD73-7469-4ACD-B38D-BCA02974D630}"/>
              </a:ext>
            </a:extLst>
          </p:cNvPr>
          <p:cNvSpPr/>
          <p:nvPr/>
        </p:nvSpPr>
        <p:spPr bwMode="gray">
          <a:xfrm>
            <a:off x="3216338" y="1544254"/>
            <a:ext cx="256309" cy="26323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6D70B36-B14D-49F0-A1F7-7C60A025A4AB}"/>
              </a:ext>
            </a:extLst>
          </p:cNvPr>
          <p:cNvSpPr/>
          <p:nvPr/>
        </p:nvSpPr>
        <p:spPr bwMode="gray">
          <a:xfrm>
            <a:off x="2524769" y="2307049"/>
            <a:ext cx="137160" cy="137160"/>
          </a:xfrm>
          <a:prstGeom prst="ellipse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240CC1A-84FF-4CD7-A47B-F9346AF92259}"/>
              </a:ext>
            </a:extLst>
          </p:cNvPr>
          <p:cNvCxnSpPr>
            <a:stCxn id="6" idx="3"/>
            <a:endCxn id="7" idx="7"/>
          </p:cNvCxnSpPr>
          <p:nvPr/>
        </p:nvCxnSpPr>
        <p:spPr bwMode="gray">
          <a:xfrm flipH="1">
            <a:off x="2641842" y="1768940"/>
            <a:ext cx="612032" cy="558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8E2EE2-7F60-4164-86BF-A90B5749841A}"/>
              </a:ext>
            </a:extLst>
          </p:cNvPr>
          <p:cNvCxnSpPr>
            <a:cxnSpLocks/>
            <a:stCxn id="6" idx="5"/>
            <a:endCxn id="17" idx="1"/>
          </p:cNvCxnSpPr>
          <p:nvPr/>
        </p:nvCxnSpPr>
        <p:spPr bwMode="gray">
          <a:xfrm>
            <a:off x="3435111" y="1768940"/>
            <a:ext cx="582758" cy="571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3FE56A2-ECE6-4B1C-8A88-D8E05354C2CB}"/>
                  </a:ext>
                </a:extLst>
              </p:cNvPr>
              <p:cNvSpPr/>
              <p:nvPr/>
            </p:nvSpPr>
            <p:spPr>
              <a:xfrm>
                <a:off x="2004539" y="2419209"/>
                <a:ext cx="4206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3FE56A2-ECE6-4B1C-8A88-D8E05354C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539" y="2419209"/>
                <a:ext cx="4206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1EB1326-D1BF-495E-B430-970E01801359}"/>
                  </a:ext>
                </a:extLst>
              </p:cNvPr>
              <p:cNvSpPr/>
              <p:nvPr/>
            </p:nvSpPr>
            <p:spPr>
              <a:xfrm>
                <a:off x="693947" y="2880733"/>
                <a:ext cx="12454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1EB1326-D1BF-495E-B430-970E018013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947" y="2880733"/>
                <a:ext cx="12454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246FE20-B13A-452E-AD63-3F047503E0C3}"/>
                  </a:ext>
                </a:extLst>
              </p:cNvPr>
              <p:cNvSpPr/>
              <p:nvPr/>
            </p:nvSpPr>
            <p:spPr>
              <a:xfrm>
                <a:off x="1693171" y="1411711"/>
                <a:ext cx="14639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246FE20-B13A-452E-AD63-3F047503E0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171" y="1411711"/>
                <a:ext cx="1463991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84D5F623-687F-4295-B653-6E7242A3E678}"/>
              </a:ext>
            </a:extLst>
          </p:cNvPr>
          <p:cNvSpPr/>
          <p:nvPr/>
        </p:nvSpPr>
        <p:spPr bwMode="gray">
          <a:xfrm>
            <a:off x="1943785" y="2933781"/>
            <a:ext cx="256309" cy="26323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FF09D97-1959-4AE4-88A9-250FB0099707}"/>
              </a:ext>
            </a:extLst>
          </p:cNvPr>
          <p:cNvCxnSpPr>
            <a:cxnSpLocks/>
            <a:stCxn id="7" idx="3"/>
            <a:endCxn id="13" idx="0"/>
          </p:cNvCxnSpPr>
          <p:nvPr/>
        </p:nvCxnSpPr>
        <p:spPr bwMode="gray">
          <a:xfrm flipH="1">
            <a:off x="2071940" y="2424122"/>
            <a:ext cx="472916" cy="509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5AABD328-E17D-4F23-B285-A01AE600941F}"/>
              </a:ext>
            </a:extLst>
          </p:cNvPr>
          <p:cNvSpPr/>
          <p:nvPr/>
        </p:nvSpPr>
        <p:spPr bwMode="gray">
          <a:xfrm>
            <a:off x="2862617" y="2933781"/>
            <a:ext cx="256309" cy="26323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BA1F707-A4F5-40D0-84E7-DB5634F737BE}"/>
              </a:ext>
            </a:extLst>
          </p:cNvPr>
          <p:cNvCxnSpPr>
            <a:cxnSpLocks/>
            <a:stCxn id="7" idx="5"/>
            <a:endCxn id="15" idx="0"/>
          </p:cNvCxnSpPr>
          <p:nvPr/>
        </p:nvCxnSpPr>
        <p:spPr bwMode="gray">
          <a:xfrm>
            <a:off x="2641842" y="2424122"/>
            <a:ext cx="348930" cy="509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5BA167EB-8729-4A2A-B3C1-392EF656FE5A}"/>
              </a:ext>
            </a:extLst>
          </p:cNvPr>
          <p:cNvSpPr/>
          <p:nvPr/>
        </p:nvSpPr>
        <p:spPr bwMode="gray">
          <a:xfrm>
            <a:off x="3997782" y="2320507"/>
            <a:ext cx="137160" cy="137160"/>
          </a:xfrm>
          <a:prstGeom prst="ellipse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55835F7-1F1A-41CC-A3D8-9E9B8FECBA83}"/>
              </a:ext>
            </a:extLst>
          </p:cNvPr>
          <p:cNvSpPr/>
          <p:nvPr/>
        </p:nvSpPr>
        <p:spPr bwMode="gray">
          <a:xfrm>
            <a:off x="3416798" y="2947239"/>
            <a:ext cx="256309" cy="26323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1CAE05-10BF-4D66-8BB6-30F07BAEE79B}"/>
              </a:ext>
            </a:extLst>
          </p:cNvPr>
          <p:cNvCxnSpPr>
            <a:cxnSpLocks/>
            <a:stCxn id="17" idx="3"/>
            <a:endCxn id="18" idx="0"/>
          </p:cNvCxnSpPr>
          <p:nvPr/>
        </p:nvCxnSpPr>
        <p:spPr bwMode="gray">
          <a:xfrm flipH="1">
            <a:off x="3544953" y="2437580"/>
            <a:ext cx="472916" cy="509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2E3BC8FA-CC6C-4263-AD8B-766FEAFD860A}"/>
              </a:ext>
            </a:extLst>
          </p:cNvPr>
          <p:cNvSpPr/>
          <p:nvPr/>
        </p:nvSpPr>
        <p:spPr bwMode="gray">
          <a:xfrm>
            <a:off x="4335630" y="2947239"/>
            <a:ext cx="256309" cy="26323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3D4F44F-CDEB-4F6A-891D-A825B4483E7F}"/>
              </a:ext>
            </a:extLst>
          </p:cNvPr>
          <p:cNvCxnSpPr>
            <a:cxnSpLocks/>
            <a:stCxn id="17" idx="5"/>
            <a:endCxn id="20" idx="0"/>
          </p:cNvCxnSpPr>
          <p:nvPr/>
        </p:nvCxnSpPr>
        <p:spPr bwMode="gray">
          <a:xfrm>
            <a:off x="4114855" y="2437580"/>
            <a:ext cx="348930" cy="509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32DED5C-BC9E-445E-8056-B717C5DF5325}"/>
                  </a:ext>
                </a:extLst>
              </p:cNvPr>
              <p:cNvSpPr/>
              <p:nvPr/>
            </p:nvSpPr>
            <p:spPr>
              <a:xfrm>
                <a:off x="2238240" y="2089422"/>
                <a:ext cx="4003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32DED5C-BC9E-445E-8056-B717C5DF53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240" y="2089422"/>
                <a:ext cx="40030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5AC11A-D6B0-4AE2-A015-E751E4891522}"/>
                  </a:ext>
                </a:extLst>
              </p:cNvPr>
              <p:cNvSpPr txBox="1"/>
              <p:nvPr/>
            </p:nvSpPr>
            <p:spPr bwMode="gray">
              <a:xfrm>
                <a:off x="7221007" y="1378533"/>
                <a:ext cx="3627666" cy="1386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u="sng" dirty="0"/>
                  <a:t>Algorithm</a:t>
                </a:r>
                <a:r>
                  <a:rPr lang="en-US" sz="1600" dirty="0"/>
                  <a:t>: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/>
                  <a:t>For 1+k iteration: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/>
                  <a:t>    For all states in S: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/>
                  <a:t>        Update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1600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1600" dirty="0"/>
                  <a:t>(s) </a:t>
                </a:r>
              </a:p>
              <a:p>
                <a:pPr marL="182563" indent="-182563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Char char="■"/>
                </a:pPr>
                <a:endParaRPr lang="en-US" sz="1200" dirty="0" err="1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5AC11A-D6B0-4AE2-A015-E751E4891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21007" y="1378533"/>
                <a:ext cx="3627666" cy="1386404"/>
              </a:xfrm>
              <a:prstGeom prst="rect">
                <a:avLst/>
              </a:prstGeom>
              <a:blipFill>
                <a:blip r:embed="rId8"/>
                <a:stretch>
                  <a:fillRect l="-3529" t="-4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A5AD3734-C95D-41BD-8884-DFBF97FDF7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49498" y="2804851"/>
            <a:ext cx="6400800" cy="1752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6AD20EA-6981-464D-AE26-20181EA237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01873" y="4710836"/>
            <a:ext cx="6496050" cy="17621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3F45CE9-F1B2-4F39-97B4-7B59344E5359}"/>
              </a:ext>
            </a:extLst>
          </p:cNvPr>
          <p:cNvSpPr txBox="1"/>
          <p:nvPr/>
        </p:nvSpPr>
        <p:spPr bwMode="gray">
          <a:xfrm>
            <a:off x="5049982" y="6494264"/>
            <a:ext cx="7093527" cy="3013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u="sng" dirty="0"/>
              <a:t>Source</a:t>
            </a:r>
            <a:r>
              <a:rPr lang="en-US" sz="1200" dirty="0"/>
              <a:t>: Silver, 2015, https://www.davidsilver.uk/wp-content/uploads/2020/03/DP.pdf</a:t>
            </a:r>
          </a:p>
        </p:txBody>
      </p:sp>
    </p:spTree>
    <p:extLst>
      <p:ext uri="{BB962C8B-B14F-4D97-AF65-F5344CB8AC3E}">
        <p14:creationId xmlns:p14="http://schemas.microsoft.com/office/powerpoint/2010/main" val="310675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54202-9034-467B-9DD2-3EB929DC41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41227"/>
            <a:ext cx="9144000" cy="1068736"/>
          </a:xfrm>
        </p:spPr>
        <p:txBody>
          <a:bodyPr/>
          <a:lstStyle/>
          <a:p>
            <a:r>
              <a:rPr lang="en-US" dirty="0"/>
              <a:t>Model-Free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4CA627-2988-4F99-8803-B535F27FD3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7027" y="3602037"/>
            <a:ext cx="10537722" cy="3053943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9354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02827-37F3-44FC-9FC4-95CC4C902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Policy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EDBC2-5A5D-4851-915A-A41F8562E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871801"/>
          </a:xfrm>
        </p:spPr>
        <p:txBody>
          <a:bodyPr/>
          <a:lstStyle/>
          <a:p>
            <a:r>
              <a:rPr lang="en-US" dirty="0"/>
              <a:t>Sample the rewards for each action across multiple Episodes</a:t>
            </a:r>
          </a:p>
          <a:p>
            <a:r>
              <a:rPr lang="en-US" dirty="0"/>
              <a:t>Similar to what we have seen in the Multi-Armed Bandits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06B551-E9BF-4BE2-ACDB-27E62ACCBC4C}"/>
                  </a:ext>
                </a:extLst>
              </p:cNvPr>
              <p:cNvSpPr txBox="1"/>
              <p:nvPr/>
            </p:nvSpPr>
            <p:spPr bwMode="gray">
              <a:xfrm>
                <a:off x="1756063" y="2258719"/>
                <a:ext cx="5953992" cy="21539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2000" dirty="0">
                    <a:latin typeface="Cambria Math" panose="02040503050406030204" pitchFamily="18" charset="0"/>
                  </a:rPr>
                  <a:t>Discounted Rewards for an episode ending at time T&gt;t </a:t>
                </a:r>
                <a:endParaRPr lang="en-US" sz="2000" b="0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2000" dirty="0">
                    <a:latin typeface="Cambria Math" panose="02040503050406030204" pitchFamily="18" charset="0"/>
                  </a:rPr>
                  <a:t>Value function is the Expected Return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 |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06B551-E9BF-4BE2-ACDB-27E62ACCB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756063" y="2258719"/>
                <a:ext cx="5953992" cy="2153953"/>
              </a:xfrm>
              <a:prstGeom prst="rect">
                <a:avLst/>
              </a:prstGeom>
              <a:blipFill>
                <a:blip r:embed="rId2"/>
                <a:stretch>
                  <a:fillRect l="-2559" t="-3683" r="-27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09D24ACB-658B-4BEB-8048-0955D07D4506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478369" y="5728856"/>
                <a:ext cx="11473384" cy="31220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vert="horz" lIns="0" tIns="0" rIns="0" bIns="0" rtlCol="0" anchor="t" anchorCtr="0">
                <a:spAutoFit/>
              </a:bodyPr>
              <a:lstStyle>
                <a:lvl1pPr marL="0" indent="0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1294" indent="-2412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■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79988" indent="-2399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□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17533" indent="-2399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–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59991" indent="-359991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719982" indent="-359991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2133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Font typeface="Arial" panose="020B0604020202020204" pitchFamily="34" charset="0"/>
                  <a:buNone/>
                  <a:defRPr sz="2133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Font typeface="Arial" panose="020B0604020202020204" pitchFamily="34" charset="0"/>
                  <a:buNone/>
                  <a:defRPr sz="2133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u="sng" dirty="0"/>
                  <a:t>Caveat:</a:t>
                </a:r>
                <a:r>
                  <a:rPr lang="en-US" dirty="0"/>
                  <a:t> Multiple episodes necessary to update the state value function under a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09D24ACB-658B-4BEB-8048-0955D07D4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8369" y="5728856"/>
                <a:ext cx="11473384" cy="312201"/>
              </a:xfrm>
              <a:prstGeom prst="rect">
                <a:avLst/>
              </a:prstGeom>
              <a:blipFill>
                <a:blip r:embed="rId3"/>
                <a:stretch>
                  <a:fillRect l="-1275" t="-17647" b="-45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639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A11B5-A433-4038-80A6-730C43C28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Mean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6F67E1-43C2-48F5-99AF-189A1BE26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21" y="1084118"/>
            <a:ext cx="7716115" cy="47234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F2C1B4-9863-4A2A-BF07-CD7D7B847EBB}"/>
              </a:ext>
            </a:extLst>
          </p:cNvPr>
          <p:cNvSpPr/>
          <p:nvPr/>
        </p:nvSpPr>
        <p:spPr>
          <a:xfrm>
            <a:off x="1261629" y="6462052"/>
            <a:ext cx="106532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u="sng" dirty="0"/>
              <a:t>Source</a:t>
            </a:r>
            <a:r>
              <a:rPr lang="en-US" sz="1200" dirty="0"/>
              <a:t>: Silver, 2015, https://www.davidsilver.uk/wp-content/uploads/2020/03/MC-TD.pdf</a:t>
            </a:r>
          </a:p>
        </p:txBody>
      </p:sp>
    </p:spTree>
    <p:extLst>
      <p:ext uri="{BB962C8B-B14F-4D97-AF65-F5344CB8AC3E}">
        <p14:creationId xmlns:p14="http://schemas.microsoft.com/office/powerpoint/2010/main" val="23245746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07FB1-858E-4293-96F9-5A957B08B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Monte Carlo Updates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7051C29-3B4B-4508-A9B0-84C85E86EB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4291" y="1294232"/>
                <a:ext cx="10838438" cy="3297313"/>
              </a:xfrm>
            </p:spPr>
            <p:txBody>
              <a:bodyPr/>
              <a:lstStyle/>
              <a:p>
                <a:r>
                  <a:rPr lang="en-US" dirty="0"/>
                  <a:t>Updates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dirty="0"/>
                  <a:t> after </a:t>
                </a:r>
                <a:r>
                  <a:rPr lang="en-US" u="sng" dirty="0"/>
                  <a:t>each</a:t>
                </a:r>
                <a:r>
                  <a:rPr lang="en-US" dirty="0"/>
                  <a:t> episode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Increments visits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++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We are essentially tracking a running average, in other words, we are forgetting older episodes. Rate of forgetting can be further parameterized with a learning factor </a:t>
                </a:r>
                <a:r>
                  <a:rPr lang="en-US" dirty="0">
                    <a:solidFill>
                      <a:srgbClr val="C00000"/>
                    </a:solidFill>
                  </a:rPr>
                  <a:t>alpha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7051C29-3B4B-4508-A9B0-84C85E86EB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4291" y="1294232"/>
                <a:ext cx="10838438" cy="3297313"/>
              </a:xfrm>
              <a:blipFill>
                <a:blip r:embed="rId3"/>
                <a:stretch>
                  <a:fillRect l="-1350" t="-1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A408B0F-94E1-4BE7-8F28-1CB10B7FE76E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672022" y="5651003"/>
                <a:ext cx="9930889" cy="104650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vert="horz" wrap="square" lIns="0" tIns="0" rIns="0" bIns="0" rtlCol="0" anchor="t" anchorCtr="0">
                <a:spAutoFit/>
              </a:bodyPr>
              <a:lstStyle>
                <a:lvl1pPr marL="0" indent="0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1294" indent="-2412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■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79988" indent="-2399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□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17533" indent="-2399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–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59991" indent="-359991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719982" indent="-359991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2133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Font typeface="Arial" panose="020B0604020202020204" pitchFamily="34" charset="0"/>
                  <a:buNone/>
                  <a:defRPr sz="2133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Font typeface="Arial" panose="020B0604020202020204" pitchFamily="34" charset="0"/>
                  <a:buNone/>
                  <a:defRPr sz="2133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1800" u="sng" dirty="0"/>
                  <a:t>Caveats:</a:t>
                </a:r>
                <a:r>
                  <a:rPr lang="en-US" sz="1800" dirty="0"/>
                  <a:t> </a:t>
                </a: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/>
                  <a:t>Requires complete episodes must terminate (reach terminal state)</a:t>
                </a: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/>
                  <a:t>High variance, low bias (because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is an unbiased estimate of future rewards)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A408B0F-94E1-4BE7-8F28-1CB10B7FE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72022" y="5651003"/>
                <a:ext cx="9930889" cy="1046505"/>
              </a:xfrm>
              <a:prstGeom prst="rect">
                <a:avLst/>
              </a:prstGeom>
              <a:blipFill>
                <a:blip r:embed="rId2"/>
                <a:stretch>
                  <a:fillRect l="-1412" t="-7558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C65845DD-C1AE-4665-A633-D0532FB49140}"/>
              </a:ext>
            </a:extLst>
          </p:cNvPr>
          <p:cNvSpPr/>
          <p:nvPr/>
        </p:nvSpPr>
        <p:spPr>
          <a:xfrm>
            <a:off x="672022" y="4534329"/>
            <a:ext cx="10983757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u="sng" dirty="0"/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Non-stationary estimator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Memoryless algorithms</a:t>
            </a:r>
          </a:p>
        </p:txBody>
      </p:sp>
    </p:spTree>
    <p:extLst>
      <p:ext uri="{BB962C8B-B14F-4D97-AF65-F5344CB8AC3E}">
        <p14:creationId xmlns:p14="http://schemas.microsoft.com/office/powerpoint/2010/main" val="358758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7C1A3-848B-4C1A-A6DF-8FED58FF8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7FDF9-270E-42C1-B56A-836C8FD87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7"/>
            <a:ext cx="11473384" cy="5198126"/>
          </a:xfrm>
        </p:spPr>
        <p:txBody>
          <a:bodyPr>
            <a:normAutofit/>
          </a:bodyPr>
          <a:lstStyle/>
          <a:p>
            <a:r>
              <a:rPr lang="en-US" dirty="0"/>
              <a:t>The multi-armed bandit (MAB) problem consists of an agent (gambler) choice at each round</a:t>
            </a:r>
          </a:p>
          <a:p>
            <a:r>
              <a:rPr lang="en-US" dirty="0"/>
              <a:t>of play one of K </a:t>
            </a:r>
            <a:r>
              <a:rPr lang="en-US" b="1" dirty="0"/>
              <a:t>arms</a:t>
            </a:r>
            <a:r>
              <a:rPr lang="en-US" dirty="0"/>
              <a:t>. Each arm has an unknown reward distribution. </a:t>
            </a:r>
          </a:p>
          <a:p>
            <a:endParaRPr lang="en-US" dirty="0"/>
          </a:p>
          <a:p>
            <a:r>
              <a:rPr lang="en-US" b="1" dirty="0"/>
              <a:t>Rewards</a:t>
            </a:r>
            <a:r>
              <a:rPr lang="en-US" dirty="0"/>
              <a:t> are only obtained (observed) when the arm is chosen. The goal of the agent is to maximize the cumulative expected rewards over a time horizon (T).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The agent strategies consists of balancing the cost of acquiring knowledge about the arms (</a:t>
            </a:r>
            <a:r>
              <a:rPr lang="en-US" b="1" dirty="0"/>
              <a:t>exploration</a:t>
            </a:r>
            <a:r>
              <a:rPr lang="en-US" dirty="0"/>
              <a:t>) and maximizing the immediate rewards (</a:t>
            </a:r>
            <a:r>
              <a:rPr lang="en-US" b="1" dirty="0"/>
              <a:t>exploitation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The trade-off between exploration and exploitation implies a cost is called </a:t>
            </a:r>
            <a:r>
              <a:rPr lang="en-US" b="1" dirty="0"/>
              <a:t>regret</a:t>
            </a:r>
            <a:r>
              <a:rPr lang="en-US" dirty="0"/>
              <a:t> (L), which the agent wants to minimize over the time horizon 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9152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6FB2A-6DD8-49F9-A8B3-8332D580B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Difference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4B9C7-103F-450D-BBB6-9868621CD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1206997"/>
          </a:xfrm>
        </p:spPr>
        <p:txBody>
          <a:bodyPr/>
          <a:lstStyle/>
          <a:p>
            <a:r>
              <a:rPr lang="en-US" dirty="0"/>
              <a:t>Recalling Policy Iteration</a:t>
            </a:r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21239B-6D52-4121-9899-DDC2CB920692}"/>
                  </a:ext>
                </a:extLst>
              </p:cNvPr>
              <p:cNvSpPr txBox="1"/>
              <p:nvPr/>
            </p:nvSpPr>
            <p:spPr bwMode="gray">
              <a:xfrm>
                <a:off x="1649545" y="1669303"/>
                <a:ext cx="3323922" cy="423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l-GR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l-GR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000" b="0" dirty="0"/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𝐸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+1  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~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000" dirty="0" err="1"/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endParaRPr lang="en-US" sz="2000" dirty="0" err="1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21239B-6D52-4121-9899-DDC2CB920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49545" y="1669303"/>
                <a:ext cx="3323922" cy="423550"/>
              </a:xfrm>
              <a:prstGeom prst="rect">
                <a:avLst/>
              </a:prstGeom>
              <a:blipFill>
                <a:blip r:embed="rId2"/>
                <a:stretch>
                  <a:fillRect l="-2018" r="-63670" b="-8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0E36104D-0742-45AA-883D-253848E835C3}"/>
              </a:ext>
            </a:extLst>
          </p:cNvPr>
          <p:cNvSpPr/>
          <p:nvPr/>
        </p:nvSpPr>
        <p:spPr bwMode="gray">
          <a:xfrm>
            <a:off x="3165764" y="2374584"/>
            <a:ext cx="1807703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20044F-A711-4FAB-AA67-B51429F2AB13}"/>
              </a:ext>
            </a:extLst>
          </p:cNvPr>
          <p:cNvSpPr txBox="1"/>
          <p:nvPr/>
        </p:nvSpPr>
        <p:spPr bwMode="gray">
          <a:xfrm>
            <a:off x="9338499" y="4746847"/>
            <a:ext cx="2272146" cy="3518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TD-Error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039E56D-566C-4C30-BC70-28B0F15B2DE5}"/>
              </a:ext>
            </a:extLst>
          </p:cNvPr>
          <p:cNvCxnSpPr>
            <a:cxnSpLocks/>
            <a:stCxn id="20" idx="2"/>
            <a:endCxn id="6" idx="1"/>
          </p:cNvCxnSpPr>
          <p:nvPr/>
        </p:nvCxnSpPr>
        <p:spPr bwMode="gray">
          <a:xfrm rot="16200000" flipH="1">
            <a:off x="8804970" y="4389223"/>
            <a:ext cx="356634" cy="710423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F44F444-8480-45B7-8783-615A18885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069" y="3973852"/>
            <a:ext cx="5923685" cy="59651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103DA2C-004F-4798-A554-71A0759CE049}"/>
              </a:ext>
            </a:extLst>
          </p:cNvPr>
          <p:cNvGrpSpPr/>
          <p:nvPr/>
        </p:nvGrpSpPr>
        <p:grpSpPr>
          <a:xfrm>
            <a:off x="873223" y="3622043"/>
            <a:ext cx="3449395" cy="861458"/>
            <a:chOff x="873223" y="3622043"/>
            <a:chExt cx="3449395" cy="86145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338EA76-D634-4B69-8DA0-F292461D1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3223" y="4060715"/>
              <a:ext cx="3449395" cy="42278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0F3632F-B8F6-449F-9211-CE366C75BE38}"/>
                </a:ext>
              </a:extLst>
            </p:cNvPr>
            <p:cNvSpPr txBox="1"/>
            <p:nvPr/>
          </p:nvSpPr>
          <p:spPr bwMode="gray">
            <a:xfrm>
              <a:off x="1748978" y="3622043"/>
              <a:ext cx="2272146" cy="3518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en-US" dirty="0"/>
                <a:t>Monte Carlo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F7A2A3C2-41CC-4F2C-98C5-E987E65D25A8}"/>
              </a:ext>
            </a:extLst>
          </p:cNvPr>
          <p:cNvSpPr/>
          <p:nvPr/>
        </p:nvSpPr>
        <p:spPr bwMode="gray">
          <a:xfrm>
            <a:off x="803564" y="3586167"/>
            <a:ext cx="3553691" cy="984196"/>
          </a:xfrm>
          <a:prstGeom prst="rect">
            <a:avLst/>
          </a:prstGeom>
          <a:solidFill>
            <a:srgbClr val="F2F2F2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52DB6E-E133-4B28-A34D-736AAF31E2CC}"/>
              </a:ext>
            </a:extLst>
          </p:cNvPr>
          <p:cNvSpPr txBox="1"/>
          <p:nvPr/>
        </p:nvSpPr>
        <p:spPr bwMode="gray">
          <a:xfrm>
            <a:off x="7259781" y="3586167"/>
            <a:ext cx="2272146" cy="3518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TD Learning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609102-30A5-4B80-B98B-7859F073921A}"/>
              </a:ext>
            </a:extLst>
          </p:cNvPr>
          <p:cNvSpPr/>
          <p:nvPr/>
        </p:nvSpPr>
        <p:spPr bwMode="gray">
          <a:xfrm>
            <a:off x="5030317" y="3566481"/>
            <a:ext cx="6054534" cy="984196"/>
          </a:xfrm>
          <a:prstGeom prst="rect">
            <a:avLst/>
          </a:prstGeom>
          <a:solidFill>
            <a:srgbClr val="F2F2F2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286AA8-1F0D-4202-8E78-8213912CB958}"/>
              </a:ext>
            </a:extLst>
          </p:cNvPr>
          <p:cNvSpPr/>
          <p:nvPr/>
        </p:nvSpPr>
        <p:spPr>
          <a:xfrm>
            <a:off x="1167088" y="5213649"/>
            <a:ext cx="9805713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u="sng" dirty="0"/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Updates with partial episodes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Size of partial episode is parameterizable (lambda)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40BDA7-0F78-43EC-B137-FED9C400547B}"/>
              </a:ext>
            </a:extLst>
          </p:cNvPr>
          <p:cNvSpPr/>
          <p:nvPr/>
        </p:nvSpPr>
        <p:spPr bwMode="gray">
          <a:xfrm>
            <a:off x="7724224" y="4520399"/>
            <a:ext cx="1807703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C9BDC1-ADA5-4367-9095-76F914188691}"/>
              </a:ext>
            </a:extLst>
          </p:cNvPr>
          <p:cNvSpPr txBox="1"/>
          <p:nvPr/>
        </p:nvSpPr>
        <p:spPr bwMode="gray">
          <a:xfrm>
            <a:off x="4856019" y="2640831"/>
            <a:ext cx="2272146" cy="3518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Bootstrapping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8F296DCA-7E14-4556-89D0-7FB83C621EF5}"/>
              </a:ext>
            </a:extLst>
          </p:cNvPr>
          <p:cNvCxnSpPr>
            <a:cxnSpLocks/>
            <a:stCxn id="5" idx="2"/>
            <a:endCxn id="21" idx="1"/>
          </p:cNvCxnSpPr>
          <p:nvPr/>
        </p:nvCxnSpPr>
        <p:spPr bwMode="gray">
          <a:xfrm rot="16200000" flipH="1">
            <a:off x="4264601" y="2225317"/>
            <a:ext cx="396433" cy="786403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4654FD6A-F695-4FDA-BF08-43C4C64DE034}"/>
              </a:ext>
            </a:extLst>
          </p:cNvPr>
          <p:cNvSpPr txBox="1">
            <a:spLocks/>
          </p:cNvSpPr>
          <p:nvPr/>
        </p:nvSpPr>
        <p:spPr bwMode="gray">
          <a:xfrm>
            <a:off x="1174015" y="6293131"/>
            <a:ext cx="9798786" cy="307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1294" indent="-241294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79988" indent="-239994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□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33" indent="-239994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59991" indent="-359991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982" indent="-359991" algn="l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ts val="2800"/>
              </a:lnSpc>
              <a:spcBef>
                <a:spcPts val="533"/>
              </a:spcBef>
              <a:spcAft>
                <a:spcPts val="533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2133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ts val="2800"/>
              </a:lnSpc>
              <a:spcBef>
                <a:spcPts val="533"/>
              </a:spcBef>
              <a:spcAft>
                <a:spcPts val="533"/>
              </a:spcAft>
              <a:buFont typeface="Arial" panose="020B0604020202020204" pitchFamily="34" charset="0"/>
              <a:buNone/>
              <a:defRPr sz="2133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1219170" rtl="0" eaLnBrk="1" latinLnBrk="0" hangingPunct="1">
              <a:lnSpc>
                <a:spcPts val="2800"/>
              </a:lnSpc>
              <a:spcBef>
                <a:spcPts val="533"/>
              </a:spcBef>
              <a:spcAft>
                <a:spcPts val="533"/>
              </a:spcAft>
              <a:buFont typeface="Arial" panose="020B0604020202020204" pitchFamily="34" charset="0"/>
              <a:buNone/>
              <a:defRPr sz="2133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u="sng" dirty="0"/>
              <a:t>Caveat:</a:t>
            </a:r>
            <a:r>
              <a:rPr lang="en-US" sz="1800" dirty="0"/>
              <a:t> High Bias, but less variance (because update depends on only one action)</a:t>
            </a:r>
          </a:p>
        </p:txBody>
      </p:sp>
    </p:spTree>
    <p:extLst>
      <p:ext uri="{BB962C8B-B14F-4D97-AF65-F5344CB8AC3E}">
        <p14:creationId xmlns:p14="http://schemas.microsoft.com/office/powerpoint/2010/main" val="274692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7" grpId="0" animBg="1"/>
      <p:bldP spid="16" grpId="0"/>
      <p:bldP spid="18" grpId="0" animBg="1"/>
      <p:bldP spid="19" grpId="0" animBg="1"/>
      <p:bldP spid="20" grpId="0" animBg="1"/>
      <p:bldP spid="21" grpId="0"/>
      <p:bldP spid="2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F1719-3938-427F-85C4-74E9BA4BB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Learning = Limited Budget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49303C-8C41-4F64-9DFA-524D46ABC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9844" y="4137532"/>
            <a:ext cx="3793788" cy="25764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FDE152-9BD1-4931-BAA7-92236621AA4D}"/>
              </a:ext>
            </a:extLst>
          </p:cNvPr>
          <p:cNvSpPr txBox="1"/>
          <p:nvPr/>
        </p:nvSpPr>
        <p:spPr bwMode="gray">
          <a:xfrm>
            <a:off x="503142" y="1258349"/>
            <a:ext cx="6979641" cy="7550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2000" dirty="0"/>
              <a:t>The batch dataset has 8 episodes with the following (state, return) values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endParaRPr lang="en-US" sz="2000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0351E48-254D-48F2-BD7B-5FC34C25688D}"/>
              </a:ext>
            </a:extLst>
          </p:cNvPr>
          <p:cNvGraphicFramePr>
            <a:graphicFrameLocks noGrp="1"/>
          </p:cNvGraphicFramePr>
          <p:nvPr/>
        </p:nvGraphicFramePr>
        <p:xfrm>
          <a:off x="478368" y="2313263"/>
          <a:ext cx="3330234" cy="35661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00766">
                  <a:extLst>
                    <a:ext uri="{9D8B030D-6E8A-4147-A177-3AD203B41FA5}">
                      <a16:colId xmlns:a16="http://schemas.microsoft.com/office/drawing/2014/main" val="4146626659"/>
                    </a:ext>
                  </a:extLst>
                </a:gridCol>
                <a:gridCol w="1929468">
                  <a:extLst>
                    <a:ext uri="{9D8B030D-6E8A-4147-A177-3AD203B41FA5}">
                      <a16:colId xmlns:a16="http://schemas.microsoft.com/office/drawing/2014/main" val="40042610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Episode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510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(A,0), (B,0)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970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(B,1)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21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(B,1)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468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(B,1)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026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(B,1)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403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(B,1)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021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(B,1)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982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(B,0)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7883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D7B2CA8-23EF-444A-807A-9F8C74C5B9A3}"/>
              </a:ext>
            </a:extLst>
          </p:cNvPr>
          <p:cNvSpPr txBox="1"/>
          <p:nvPr/>
        </p:nvSpPr>
        <p:spPr bwMode="gray">
          <a:xfrm>
            <a:off x="4438913" y="2184807"/>
            <a:ext cx="6979640" cy="44933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2000" dirty="0"/>
              <a:t>What are the value function estimates for A and B?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endParaRPr lang="en-US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CD0858-CF63-4647-BFFF-7FD0DA6AAEEC}"/>
              </a:ext>
            </a:extLst>
          </p:cNvPr>
          <p:cNvSpPr/>
          <p:nvPr/>
        </p:nvSpPr>
        <p:spPr>
          <a:xfrm>
            <a:off x="4389410" y="2571866"/>
            <a:ext cx="732422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u="sng" dirty="0"/>
              <a:t>Monte Carlo:</a:t>
            </a:r>
            <a:r>
              <a:rPr lang="en-US" dirty="0"/>
              <a:t>  </a:t>
            </a:r>
          </a:p>
          <a:p>
            <a:pPr marL="800100" lvl="1" indent="-3429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dirty="0"/>
              <a:t>(A) = 0/8 = 0, </a:t>
            </a:r>
          </a:p>
          <a:p>
            <a:pPr marL="800100" lvl="1" indent="-3429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dirty="0"/>
              <a:t>V(B) = 6/8 = </a:t>
            </a:r>
            <a:r>
              <a:rPr lang="en-US" dirty="0">
                <a:solidFill>
                  <a:srgbClr val="C00000"/>
                </a:solidFill>
              </a:rPr>
              <a:t>0.75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343F6C-E928-467E-8147-DFD2C1819966}"/>
              </a:ext>
            </a:extLst>
          </p:cNvPr>
          <p:cNvSpPr/>
          <p:nvPr/>
        </p:nvSpPr>
        <p:spPr>
          <a:xfrm>
            <a:off x="4434783" y="3668983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u="sng" dirty="0"/>
              <a:t>Temporal Difference</a:t>
            </a:r>
            <a:r>
              <a:rPr lang="en-US" dirty="0"/>
              <a:t>: </a:t>
            </a:r>
          </a:p>
          <a:p>
            <a:pPr marL="800100" lvl="1" indent="-3429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dirty="0"/>
              <a:t>V(A) = R(A) + [</a:t>
            </a:r>
            <a:r>
              <a:rPr lang="en-US" dirty="0">
                <a:solidFill>
                  <a:srgbClr val="C00000"/>
                </a:solidFill>
              </a:rPr>
              <a:t>R(B) + V(B) </a:t>
            </a:r>
            <a:r>
              <a:rPr lang="en-US" dirty="0"/>
              <a:t>- V(A)] = </a:t>
            </a:r>
            <a:r>
              <a:rPr lang="en-US" dirty="0">
                <a:solidFill>
                  <a:srgbClr val="C00000"/>
                </a:solidFill>
              </a:rPr>
              <a:t>0.75</a:t>
            </a:r>
          </a:p>
          <a:p>
            <a:pPr marL="800100" lvl="1" indent="-3429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dirty="0"/>
              <a:t>V(B) = 0.75</a:t>
            </a:r>
          </a:p>
        </p:txBody>
      </p:sp>
    </p:spTree>
    <p:extLst>
      <p:ext uri="{BB962C8B-B14F-4D97-AF65-F5344CB8AC3E}">
        <p14:creationId xmlns:p14="http://schemas.microsoft.com/office/powerpoint/2010/main" val="352502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10F82-7AEC-4F48-93E7-3C6182ECD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pt-BR" dirty="0"/>
              <a:t>Temporal Difference (TD) vs Monte Carlo (MC)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CE1446-27B2-4CF3-BC6F-3F43065B3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416" y="2034971"/>
            <a:ext cx="10423293" cy="427355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C0DA6C-68D7-4435-BB56-C1C62E08A04A}"/>
              </a:ext>
            </a:extLst>
          </p:cNvPr>
          <p:cNvSpPr txBox="1"/>
          <p:nvPr/>
        </p:nvSpPr>
        <p:spPr bwMode="gray">
          <a:xfrm>
            <a:off x="1003416" y="6403362"/>
            <a:ext cx="4941115" cy="2265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1200" u="sng" dirty="0"/>
              <a:t>source:</a:t>
            </a:r>
            <a:r>
              <a:rPr lang="pt-BR" sz="1200" dirty="0"/>
              <a:t> page 125 [Sutton &amp; Barto 2018</a:t>
            </a:r>
            <a:r>
              <a:rPr lang="en-US" sz="1200" dirty="0"/>
              <a:t>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704A5F-45EC-49D5-B631-3911A0E4B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808" y="961039"/>
            <a:ext cx="8566383" cy="104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088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FD59-B637-4237-A72C-E5A13EBEC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pros and cons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397293-360D-4DD6-B8DA-11B9C56457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4797724"/>
              </a:xfrm>
            </p:spPr>
            <p:txBody>
              <a:bodyPr/>
              <a:lstStyle/>
              <a:p>
                <a:r>
                  <a:rPr lang="en-US" dirty="0"/>
                  <a:t>Monte Carlo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High Variance, Low Bias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Good Convergence properties (even with function approximation)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Not very sensitive to initial values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Simple to understand and use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More efficient in non-Markov environments, because it does not explore the Markov Property</a:t>
                </a:r>
              </a:p>
              <a:p>
                <a:r>
                  <a:rPr lang="en-US" dirty="0"/>
                  <a:t>TD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Low Variance, High Bias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TD(zero) converges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  </m:t>
                    </m:r>
                  </m:oMath>
                </a14:m>
                <a:r>
                  <a:rPr lang="en-US" dirty="0"/>
                  <a:t>(not always with function approximation)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More sensitive to initial values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More efficient in Markov environments, because it does explore the Markov Property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397293-360D-4DD6-B8DA-11B9C56457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4797724"/>
              </a:xfrm>
              <a:blipFill>
                <a:blip r:embed="rId2"/>
                <a:stretch>
                  <a:fillRect l="-1275" t="-1144" r="-1168" b="-2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0509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1C451-6A24-491E-B29C-4F6EF7F5E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Comparing the three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CEE8F6-546B-4C85-9E90-0CE0D0C94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72" y="1356175"/>
            <a:ext cx="3388440" cy="20685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B3CACA-4324-43AA-9DEE-FEC05AB55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512" y="1315623"/>
            <a:ext cx="3280010" cy="20685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4A5FF7-2326-425D-8441-6A8DBDCF4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581" y="3679494"/>
            <a:ext cx="4760891" cy="3112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CA57B0-97F2-498A-AF82-BF449043A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7430" y="3105577"/>
            <a:ext cx="4149049" cy="37385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B7CA36-2302-4B81-9E1D-ED22550EC121}"/>
              </a:ext>
            </a:extLst>
          </p:cNvPr>
          <p:cNvSpPr txBox="1"/>
          <p:nvPr/>
        </p:nvSpPr>
        <p:spPr bwMode="gray">
          <a:xfrm>
            <a:off x="615521" y="4304310"/>
            <a:ext cx="2430162" cy="3385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/>
              <a:t>Dynamic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D9DC28-B7CA-4812-8BAD-4D5054535DDE}"/>
              </a:ext>
            </a:extLst>
          </p:cNvPr>
          <p:cNvSpPr txBox="1"/>
          <p:nvPr/>
        </p:nvSpPr>
        <p:spPr bwMode="gray">
          <a:xfrm>
            <a:off x="1417167" y="1168025"/>
            <a:ext cx="2430162" cy="3385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/>
              <a:t>Monte Carlo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69FDF9-9206-4944-BC4C-CD1E9C3BA541}"/>
              </a:ext>
            </a:extLst>
          </p:cNvPr>
          <p:cNvSpPr txBox="1"/>
          <p:nvPr/>
        </p:nvSpPr>
        <p:spPr bwMode="gray">
          <a:xfrm>
            <a:off x="3817875" y="1086991"/>
            <a:ext cx="2430162" cy="3385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/>
              <a:t>Temporal Difference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7319DE-F58B-43E7-A787-CC2B6D782D72}"/>
              </a:ext>
            </a:extLst>
          </p:cNvPr>
          <p:cNvSpPr txBox="1"/>
          <p:nvPr/>
        </p:nvSpPr>
        <p:spPr bwMode="gray">
          <a:xfrm>
            <a:off x="7267324" y="1228771"/>
            <a:ext cx="4760891" cy="18192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/>
              <a:t>Bootstrapping:  updating = to estimate</a:t>
            </a: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en-US" sz="1400" dirty="0"/>
              <a:t>MC does not bootstrap</a:t>
            </a: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en-US" sz="1400" dirty="0"/>
              <a:t>DP and </a:t>
            </a:r>
            <a:r>
              <a:rPr lang="en-US" sz="1400" u="sng" dirty="0"/>
              <a:t>TD bootstrap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/>
              <a:t>Sampling:  updating = to sample an expectation</a:t>
            </a: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en-US" sz="1400" dirty="0"/>
              <a:t>MC and </a:t>
            </a:r>
            <a:r>
              <a:rPr lang="en-US" sz="1400" u="sng" dirty="0"/>
              <a:t>TD sample</a:t>
            </a: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en-US" sz="1400" dirty="0"/>
              <a:t>DP does not sample</a:t>
            </a:r>
          </a:p>
        </p:txBody>
      </p:sp>
    </p:spTree>
    <p:extLst>
      <p:ext uri="{BB962C8B-B14F-4D97-AF65-F5344CB8AC3E}">
        <p14:creationId xmlns:p14="http://schemas.microsoft.com/office/powerpoint/2010/main" val="393917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EF9247-4F25-4ABF-87B9-70445CE5C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440" y="1135788"/>
            <a:ext cx="6149917" cy="43289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C21EAC-5591-4925-B881-35BF35894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Trade-off between TD(0) and MC = TD(lambda)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DB89EA-CC66-4F75-A036-B87EE9E6A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43" y="1950856"/>
            <a:ext cx="3634391" cy="25766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79FF95-3F1D-4A0D-8C2C-C600EC0CFC89}"/>
              </a:ext>
            </a:extLst>
          </p:cNvPr>
          <p:cNvSpPr txBox="1"/>
          <p:nvPr/>
        </p:nvSpPr>
        <p:spPr bwMode="gray">
          <a:xfrm>
            <a:off x="7080309" y="5544159"/>
            <a:ext cx="2818700" cy="61239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en-US" sz="1400" dirty="0"/>
              <a:t>Alpha = Learning rate</a:t>
            </a: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en-US" sz="1400" dirty="0"/>
              <a:t>Gamma = Discount rate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EC20E-4BB8-46D5-B92C-D6FA0FA2D867}"/>
              </a:ext>
            </a:extLst>
          </p:cNvPr>
          <p:cNvSpPr txBox="1"/>
          <p:nvPr/>
        </p:nvSpPr>
        <p:spPr bwMode="gray">
          <a:xfrm>
            <a:off x="1518407" y="5417360"/>
            <a:ext cx="4412610" cy="43299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/>
              <a:t>Which n-value is the best?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CBEF769-877D-4CE5-89A2-444340264235}"/>
              </a:ext>
            </a:extLst>
          </p:cNvPr>
          <p:cNvGrpSpPr/>
          <p:nvPr/>
        </p:nvGrpSpPr>
        <p:grpSpPr>
          <a:xfrm>
            <a:off x="945458" y="1685547"/>
            <a:ext cx="4532208" cy="1468714"/>
            <a:chOff x="945458" y="1685547"/>
            <a:chExt cx="4532208" cy="1468714"/>
          </a:xfrm>
        </p:grpSpPr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CA82BFCF-27EC-4BA1-B44C-0078479AD081}"/>
                </a:ext>
              </a:extLst>
            </p:cNvPr>
            <p:cNvCxnSpPr>
              <a:cxnSpLocks/>
              <a:stCxn id="16" idx="3"/>
              <a:endCxn id="9" idx="1"/>
            </p:cNvCxnSpPr>
            <p:nvPr/>
          </p:nvCxnSpPr>
          <p:spPr bwMode="gray">
            <a:xfrm>
              <a:off x="4330661" y="1908496"/>
              <a:ext cx="861779" cy="109476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1A945967-4DB0-4855-AD95-5F6A0AD2B5DB}"/>
                </a:ext>
              </a:extLst>
            </p:cNvPr>
            <p:cNvSpPr/>
            <p:nvPr/>
          </p:nvSpPr>
          <p:spPr bwMode="gray">
            <a:xfrm>
              <a:off x="5192440" y="2852257"/>
              <a:ext cx="285226" cy="302004"/>
            </a:xfrm>
            <a:prstGeom prst="leftBrac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D767D99-3332-4152-B898-8B9111D66D59}"/>
                </a:ext>
              </a:extLst>
            </p:cNvPr>
            <p:cNvSpPr/>
            <p:nvPr/>
          </p:nvSpPr>
          <p:spPr bwMode="gray">
            <a:xfrm>
              <a:off x="4263549" y="1853367"/>
              <a:ext cx="67112" cy="11025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CF1F7EF1-7F7F-4BE8-B51C-72F5A7D4FC24}"/>
                </a:ext>
              </a:extLst>
            </p:cNvPr>
            <p:cNvCxnSpPr>
              <a:cxnSpLocks/>
              <a:stCxn id="20" idx="0"/>
              <a:endCxn id="23" idx="1"/>
            </p:cNvCxnSpPr>
            <p:nvPr/>
          </p:nvCxnSpPr>
          <p:spPr bwMode="gray">
            <a:xfrm rot="16200000" flipH="1">
              <a:off x="3022229" y="-333662"/>
              <a:ext cx="126995" cy="4213426"/>
            </a:xfrm>
            <a:prstGeom prst="bentConnector4">
              <a:avLst>
                <a:gd name="adj1" fmla="val -180007"/>
                <a:gd name="adj2" fmla="val 93404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E63074A-F774-4621-A32D-D66F9E096F6E}"/>
                </a:ext>
              </a:extLst>
            </p:cNvPr>
            <p:cNvSpPr/>
            <p:nvPr/>
          </p:nvSpPr>
          <p:spPr bwMode="gray">
            <a:xfrm>
              <a:off x="945458" y="1709554"/>
              <a:ext cx="67112" cy="11025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46778085-659F-48BD-8D7B-E9343821733B}"/>
                </a:ext>
              </a:extLst>
            </p:cNvPr>
            <p:cNvSpPr/>
            <p:nvPr/>
          </p:nvSpPr>
          <p:spPr bwMode="gray">
            <a:xfrm>
              <a:off x="5192440" y="1685547"/>
              <a:ext cx="285226" cy="302004"/>
            </a:xfrm>
            <a:prstGeom prst="leftBrac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879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1A6F1-D7A5-4D6D-9CC7-1AAE4F9B2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TD(λ) Which n value is the best?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0525B0-C6E6-4C29-96B3-5FEBA0C44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69" y="1238480"/>
            <a:ext cx="10347471" cy="538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687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54202-9034-467B-9DD2-3EB929DC41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22947"/>
            <a:ext cx="9144000" cy="3838725"/>
          </a:xfrm>
        </p:spPr>
        <p:txBody>
          <a:bodyPr/>
          <a:lstStyle/>
          <a:p>
            <a:r>
              <a:rPr lang="en-US" b="1" dirty="0"/>
              <a:t>Control</a:t>
            </a:r>
            <a:r>
              <a:rPr lang="en-US" dirty="0"/>
              <a:t>  </a:t>
            </a:r>
            <a:br>
              <a:rPr lang="en-US" dirty="0"/>
            </a:br>
            <a:r>
              <a:rPr lang="en-US" dirty="0"/>
              <a:t>Improving the policy to find optimal value-function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4CA627-2988-4F99-8803-B535F27FD3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7027" y="3602037"/>
            <a:ext cx="10537722" cy="3053943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0086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F40C2-9406-46B5-A8F1-C758F7271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pt-BR" dirty="0"/>
              <a:t>Generalized Policy Iteration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FDF357-26F1-4585-BBB4-B653DAB825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68303" y="1212850"/>
            <a:ext cx="3493519" cy="21415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850961-A3D2-4E3C-A754-7A2A5842DC3F}"/>
              </a:ext>
            </a:extLst>
          </p:cNvPr>
          <p:cNvSpPr txBox="1"/>
          <p:nvPr/>
        </p:nvSpPr>
        <p:spPr bwMode="gray">
          <a:xfrm>
            <a:off x="590530" y="4370666"/>
            <a:ext cx="5171104" cy="21209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+mj-lt"/>
              <a:buAutoNum type="arabicPeriod"/>
            </a:pPr>
            <a:r>
              <a:rPr lang="pt-BR" u="sng" dirty="0"/>
              <a:t>Policy Evaluation</a:t>
            </a:r>
            <a:r>
              <a:rPr lang="en-US" dirty="0"/>
              <a:t>:</a:t>
            </a:r>
            <a:r>
              <a:rPr lang="pt-BR" dirty="0"/>
              <a:t> 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pt-BR" dirty="0"/>
              <a:t>What? estimates V</a:t>
            </a:r>
            <a:r>
              <a:rPr lang="el-GR" baseline="48000" dirty="0"/>
              <a:t>ϖ</a:t>
            </a:r>
            <a:endParaRPr lang="en-US" baseline="48000" dirty="0"/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dirty="0"/>
              <a:t>How? Iterative policy evaluation</a:t>
            </a:r>
            <a:endParaRPr lang="pt-BR" dirty="0"/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+mj-lt"/>
              <a:buAutoNum type="arabicPeriod" startAt="2"/>
            </a:pPr>
            <a:r>
              <a:rPr lang="pt-BR" u="sng" dirty="0"/>
              <a:t>Policy Improvement</a:t>
            </a:r>
            <a:r>
              <a:rPr lang="pt-BR" dirty="0"/>
              <a:t>: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pt-BR" dirty="0"/>
              <a:t>What? generates a </a:t>
            </a:r>
            <a:r>
              <a:rPr lang="el-GR" dirty="0"/>
              <a:t>ϖ</a:t>
            </a:r>
            <a:r>
              <a:rPr lang="en-US" dirty="0"/>
              <a:t>’ ≥ </a:t>
            </a:r>
            <a:r>
              <a:rPr lang="el-GR" dirty="0"/>
              <a:t>ϖ</a:t>
            </a:r>
            <a:endParaRPr lang="en-US" dirty="0"/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dirty="0"/>
              <a:t>How? Greedy policy improvement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01D47D-27CF-48B8-88F1-E618A35FC47F}"/>
              </a:ext>
            </a:extLst>
          </p:cNvPr>
          <p:cNvSpPr/>
          <p:nvPr/>
        </p:nvSpPr>
        <p:spPr>
          <a:xfrm>
            <a:off x="9543991" y="3429000"/>
            <a:ext cx="16161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400" dirty="0"/>
              <a:t>ϖ</a:t>
            </a:r>
            <a:r>
              <a:rPr lang="en-US" sz="2400" dirty="0"/>
              <a:t>* ==V*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9F720E-D099-41C7-ABD9-EEFDE8729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73" y="1010747"/>
            <a:ext cx="3461617" cy="29353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4E94AD-AE66-433A-B2AB-1DDE2F105441}"/>
              </a:ext>
            </a:extLst>
          </p:cNvPr>
          <p:cNvSpPr txBox="1"/>
          <p:nvPr/>
        </p:nvSpPr>
        <p:spPr bwMode="gray">
          <a:xfrm>
            <a:off x="7172300" y="5001300"/>
            <a:ext cx="2899176" cy="4235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pt-BR" dirty="0"/>
              <a:t>Monte Carlo Evaluation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87CDB6-31D4-458B-8873-B8B62066F720}"/>
              </a:ext>
            </a:extLst>
          </p:cNvPr>
          <p:cNvSpPr txBox="1"/>
          <p:nvPr/>
        </p:nvSpPr>
        <p:spPr bwMode="gray">
          <a:xfrm>
            <a:off x="6652470" y="5674241"/>
            <a:ext cx="5402510" cy="10397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pt-BR" dirty="0"/>
              <a:t>epsilon-Greedy (fixed exploration rate)</a:t>
            </a: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pt-BR" dirty="0"/>
              <a:t>Monte Carlo GLIE (decaying exploratoin rate)</a:t>
            </a: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pt-BR" dirty="0"/>
              <a:t>TD(0) and TD(lambda)</a:t>
            </a: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C8BE8B-2190-4317-A811-CD6E26BC7A1C}"/>
              </a:ext>
            </a:extLst>
          </p:cNvPr>
          <p:cNvSpPr txBox="1"/>
          <p:nvPr/>
        </p:nvSpPr>
        <p:spPr bwMode="gray">
          <a:xfrm>
            <a:off x="6430367" y="4523871"/>
            <a:ext cx="4383042" cy="6584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b="1" dirty="0"/>
              <a:t>Variations to these components:</a:t>
            </a:r>
            <a:endParaRPr lang="en-US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2A1775-00D2-44D9-9099-B417C6DCBF8E}"/>
              </a:ext>
            </a:extLst>
          </p:cNvPr>
          <p:cNvSpPr/>
          <p:nvPr/>
        </p:nvSpPr>
        <p:spPr>
          <a:xfrm>
            <a:off x="7005740" y="1010747"/>
            <a:ext cx="2187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Convergence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F0C6AB-9A1D-438D-9B80-D58F10A5D62E}"/>
              </a:ext>
            </a:extLst>
          </p:cNvPr>
          <p:cNvCxnSpPr/>
          <p:nvPr/>
        </p:nvCxnSpPr>
        <p:spPr bwMode="gray">
          <a:xfrm>
            <a:off x="4798503" y="5216542"/>
            <a:ext cx="150162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E466BA8-2D08-46FC-8569-35349C5D2C5C}"/>
              </a:ext>
            </a:extLst>
          </p:cNvPr>
          <p:cNvCxnSpPr/>
          <p:nvPr/>
        </p:nvCxnSpPr>
        <p:spPr bwMode="gray">
          <a:xfrm>
            <a:off x="4928738" y="6281090"/>
            <a:ext cx="150162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84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12" grpId="0"/>
      <p:bldP spid="1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350F4-4863-4A68-9182-157A6DDD0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Monte Carlo Control</a:t>
            </a:r>
            <a:endParaRPr lang="en-US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C27B2F8-B081-43D0-8D47-CA52E92792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626" y="1908576"/>
            <a:ext cx="4415594" cy="26571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5BD2B62-C100-4D2B-81A3-714E451C444E}"/>
                  </a:ext>
                </a:extLst>
              </p:cNvPr>
              <p:cNvSpPr/>
              <p:nvPr/>
            </p:nvSpPr>
            <p:spPr>
              <a:xfrm>
                <a:off x="696235" y="1293430"/>
                <a:ext cx="3500574" cy="5170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∈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lim>
                      </m:limLow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5BD2B62-C100-4D2B-81A3-714E451C44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35" y="1293430"/>
                <a:ext cx="3500574" cy="517065"/>
              </a:xfrm>
              <a:prstGeom prst="rect">
                <a:avLst/>
              </a:prstGeom>
              <a:blipFill>
                <a:blip r:embed="rId3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97470CF0-0BD5-46B6-9D4C-C100F9728D95}"/>
              </a:ext>
            </a:extLst>
          </p:cNvPr>
          <p:cNvCxnSpPr/>
          <p:nvPr/>
        </p:nvCxnSpPr>
        <p:spPr bwMode="gray">
          <a:xfrm rot="5400000" flipH="1" flipV="1">
            <a:off x="2693626" y="1875814"/>
            <a:ext cx="906011" cy="595618"/>
          </a:xfrm>
          <a:prstGeom prst="bentConnector3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0F1A272-2994-4EBE-B85C-862852A8F4BC}"/>
              </a:ext>
            </a:extLst>
          </p:cNvPr>
          <p:cNvCxnSpPr>
            <a:cxnSpLocks/>
            <a:endCxn id="13" idx="0"/>
          </p:cNvCxnSpPr>
          <p:nvPr/>
        </p:nvCxnSpPr>
        <p:spPr bwMode="gray">
          <a:xfrm rot="5400000">
            <a:off x="2732765" y="4395660"/>
            <a:ext cx="723328" cy="220331"/>
          </a:xfrm>
          <a:prstGeom prst="bentConnector3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5B257BA-2013-49D7-BB38-39E663995B19}"/>
              </a:ext>
            </a:extLst>
          </p:cNvPr>
          <p:cNvSpPr txBox="1"/>
          <p:nvPr/>
        </p:nvSpPr>
        <p:spPr bwMode="gray">
          <a:xfrm>
            <a:off x="822121" y="4867489"/>
            <a:ext cx="4324283" cy="2665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1600" dirty="0"/>
              <a:t>No guarantee that </a:t>
            </a:r>
            <a:r>
              <a:rPr lang="pt-BR" sz="1600" dirty="0" err="1"/>
              <a:t>will</a:t>
            </a:r>
            <a:r>
              <a:rPr lang="pt-BR" sz="1600" dirty="0"/>
              <a:t> </a:t>
            </a:r>
            <a:r>
              <a:rPr lang="pt-BR" sz="1600" dirty="0" err="1"/>
              <a:t>find</a:t>
            </a:r>
            <a:r>
              <a:rPr lang="pt-BR" sz="1600" dirty="0"/>
              <a:t> the optimum</a:t>
            </a:r>
            <a:endParaRPr lang="en-US" sz="1600" dirty="0" err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AC4E79-5C93-4D9E-B99B-616B5305EAD6}"/>
              </a:ext>
            </a:extLst>
          </p:cNvPr>
          <p:cNvSpPr txBox="1"/>
          <p:nvPr/>
        </p:nvSpPr>
        <p:spPr bwMode="gray">
          <a:xfrm>
            <a:off x="6096000" y="1037635"/>
            <a:ext cx="4324283" cy="5329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1600" u="sng" dirty="0"/>
              <a:t>Solution part-1</a:t>
            </a:r>
            <a:r>
              <a:rPr lang="pt-BR" sz="1600" dirty="0"/>
              <a:t>: use Q because it is based on state, action pairs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0260DC6-B31E-419B-904F-FCC974253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501" y="1608697"/>
            <a:ext cx="4824444" cy="337976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269CF83-8A50-4B84-921A-681DF9F1345B}"/>
              </a:ext>
            </a:extLst>
          </p:cNvPr>
          <p:cNvSpPr/>
          <p:nvPr/>
        </p:nvSpPr>
        <p:spPr>
          <a:xfrm>
            <a:off x="6500388" y="5235590"/>
            <a:ext cx="54359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1600" u="sng" dirty="0"/>
              <a:t>Solution part-2</a:t>
            </a:r>
            <a:r>
              <a:rPr lang="pt-BR" sz="1600" dirty="0"/>
              <a:t>: add randomness in the choice of action (e-Greedy)</a:t>
            </a:r>
            <a:endParaRPr lang="en-US" sz="1600" dirty="0" err="1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7D61D226-5DC7-48A3-B37E-732B29C11213}"/>
              </a:ext>
            </a:extLst>
          </p:cNvPr>
          <p:cNvCxnSpPr>
            <a:cxnSpLocks/>
            <a:endCxn id="23" idx="2"/>
          </p:cNvCxnSpPr>
          <p:nvPr/>
        </p:nvCxnSpPr>
        <p:spPr bwMode="gray">
          <a:xfrm rot="5400000" flipH="1" flipV="1">
            <a:off x="7825144" y="1740626"/>
            <a:ext cx="603046" cy="262949"/>
          </a:xfrm>
          <a:prstGeom prst="bentConnector3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2D80D66-E29F-40AD-8A9A-FAEDA6F6F73D}"/>
              </a:ext>
            </a:extLst>
          </p:cNvPr>
          <p:cNvGrpSpPr/>
          <p:nvPr/>
        </p:nvGrpSpPr>
        <p:grpSpPr>
          <a:xfrm>
            <a:off x="3343430" y="5347005"/>
            <a:ext cx="2660073" cy="1366994"/>
            <a:chOff x="4322618" y="5347005"/>
            <a:chExt cx="2660073" cy="1366994"/>
          </a:xfrm>
        </p:grpSpPr>
        <p:sp>
          <p:nvSpPr>
            <p:cNvPr id="36" name="Double Brace 35">
              <a:extLst>
                <a:ext uri="{FF2B5EF4-FFF2-40B4-BE49-F238E27FC236}">
                  <a16:creationId xmlns:a16="http://schemas.microsoft.com/office/drawing/2014/main" id="{20D5D3EB-EC5E-473C-A0AC-36F2FCEAEA24}"/>
                </a:ext>
              </a:extLst>
            </p:cNvPr>
            <p:cNvSpPr/>
            <p:nvPr/>
          </p:nvSpPr>
          <p:spPr bwMode="gray">
            <a:xfrm>
              <a:off x="5089794" y="5950524"/>
              <a:ext cx="1705861" cy="678873"/>
            </a:xfrm>
            <a:prstGeom prst="bracePair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Prediction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EEB5428-FA2C-42E3-9F31-CF972A43D0C4}"/>
                </a:ext>
              </a:extLst>
            </p:cNvPr>
            <p:cNvSpPr/>
            <p:nvPr/>
          </p:nvSpPr>
          <p:spPr>
            <a:xfrm>
              <a:off x="4447309" y="5347005"/>
              <a:ext cx="234834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/>
                <a:t>Control</a:t>
              </a:r>
            </a:p>
            <a:p>
              <a:r>
                <a:rPr lang="en-US" dirty="0"/>
                <a:t>  for-loop:</a:t>
              </a:r>
            </a:p>
            <a:p>
              <a:r>
                <a:rPr lang="en-US" dirty="0"/>
                <a:t>	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6C9F78A-D5FE-41F7-AC6D-6C77488D8A8A}"/>
                </a:ext>
              </a:extLst>
            </p:cNvPr>
            <p:cNvSpPr/>
            <p:nvPr/>
          </p:nvSpPr>
          <p:spPr bwMode="gray">
            <a:xfrm>
              <a:off x="4322618" y="5347005"/>
              <a:ext cx="2660073" cy="1366994"/>
            </a:xfrm>
            <a:prstGeom prst="rect">
              <a:avLst/>
            </a:prstGeom>
            <a:noFill/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</p:grp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25886992-58DC-47A2-98FB-B318933AFF67}"/>
              </a:ext>
            </a:extLst>
          </p:cNvPr>
          <p:cNvCxnSpPr>
            <a:cxnSpLocks/>
          </p:cNvCxnSpPr>
          <p:nvPr/>
        </p:nvCxnSpPr>
        <p:spPr bwMode="gray">
          <a:xfrm rot="5400000">
            <a:off x="7934153" y="4638960"/>
            <a:ext cx="949979" cy="243280"/>
          </a:xfrm>
          <a:prstGeom prst="bentConnector3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B1E9C09B-C0A2-4FC9-A7F8-EB1A30928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4500" y="1788567"/>
            <a:ext cx="4879663" cy="319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4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B08E21-38C2-441F-9385-321A5904B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Topics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03BB9C-533B-46DE-80A9-81FE2FCEE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7"/>
            <a:ext cx="11473384" cy="3002360"/>
          </a:xfrm>
        </p:spPr>
        <p:txBody>
          <a:bodyPr/>
          <a:lstStyle/>
          <a:p>
            <a:r>
              <a:rPr lang="pt-BR" dirty="0"/>
              <a:t>Exploration vs Exploitation </a:t>
            </a:r>
          </a:p>
          <a:p>
            <a:r>
              <a:rPr lang="pt-BR" dirty="0"/>
              <a:t>Regret</a:t>
            </a:r>
          </a:p>
          <a:p>
            <a:r>
              <a:rPr lang="pt-BR" dirty="0"/>
              <a:t>Strategies</a:t>
            </a:r>
          </a:p>
          <a:p>
            <a:pPr lvl="1"/>
            <a:r>
              <a:rPr lang="pt-BR" dirty="0"/>
              <a:t>ε-Greedy</a:t>
            </a:r>
          </a:p>
          <a:p>
            <a:pPr lvl="1"/>
            <a:r>
              <a:rPr lang="pt-BR" dirty="0"/>
              <a:t>Upper-confidence bounds (UCB)</a:t>
            </a:r>
          </a:p>
          <a:p>
            <a:pPr lvl="1"/>
            <a:r>
              <a:rPr lang="pt-BR"/>
              <a:t>Bayesian Thompson </a:t>
            </a:r>
            <a:r>
              <a:rPr lang="pt-BR" dirty="0"/>
              <a:t>sampling</a:t>
            </a:r>
          </a:p>
          <a:p>
            <a:pPr lvl="1"/>
            <a:r>
              <a:rPr lang="pt-BR" dirty="0"/>
              <a:t>Contextual Bandits</a:t>
            </a:r>
          </a:p>
        </p:txBody>
      </p:sp>
    </p:spTree>
    <p:extLst>
      <p:ext uri="{BB962C8B-B14F-4D97-AF65-F5344CB8AC3E}">
        <p14:creationId xmlns:p14="http://schemas.microsoft.com/office/powerpoint/2010/main" val="33023789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3D0FF-CCE7-4DF0-8DB7-522B2CA95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GLIE Monte Carlo Control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25F715-7A6B-4652-B8DF-2E6653DA7D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5092676"/>
              </a:xfrm>
            </p:spPr>
            <p:txBody>
              <a:bodyPr/>
              <a:lstStyle/>
              <a:p>
                <a:r>
                  <a:rPr lang="pt-BR" dirty="0"/>
                  <a:t>GLIE – </a:t>
                </a:r>
                <a:r>
                  <a:rPr lang="pt-BR" b="1" dirty="0"/>
                  <a:t>G</a:t>
                </a:r>
                <a:r>
                  <a:rPr lang="pt-BR" dirty="0"/>
                  <a:t>reedy in the </a:t>
                </a:r>
                <a:r>
                  <a:rPr lang="pt-BR" b="1" dirty="0"/>
                  <a:t>L</a:t>
                </a:r>
                <a:r>
                  <a:rPr lang="pt-BR" dirty="0"/>
                  <a:t>imit with </a:t>
                </a:r>
                <a:r>
                  <a:rPr lang="pt-BR" b="1" dirty="0"/>
                  <a:t>I</a:t>
                </a:r>
                <a:r>
                  <a:rPr lang="pt-BR" dirty="0"/>
                  <a:t>nfinite in </a:t>
                </a:r>
                <a:r>
                  <a:rPr lang="pt-BR" dirty="0" err="1"/>
                  <a:t>the</a:t>
                </a:r>
                <a:r>
                  <a:rPr lang="pt-BR" dirty="0"/>
                  <a:t> </a:t>
                </a:r>
                <a:r>
                  <a:rPr lang="pt-BR" dirty="0" err="1"/>
                  <a:t>limit</a:t>
                </a:r>
                <a:r>
                  <a:rPr lang="pt-BR" dirty="0"/>
                  <a:t> </a:t>
                </a:r>
                <a:r>
                  <a:rPr lang="pt-BR" b="1" dirty="0"/>
                  <a:t>E</a:t>
                </a:r>
                <a:r>
                  <a:rPr lang="pt-BR" dirty="0"/>
                  <a:t>xploration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pt-B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dirty="0"/>
                  <a:t>Decays epsilon, for instance </a:t>
                </a:r>
                <a:r>
                  <a:rPr lang="el-GR" dirty="0"/>
                  <a:t>ε</a:t>
                </a:r>
                <a:r>
                  <a:rPr lang="pt-BR" dirty="0"/>
                  <a:t> </a:t>
                </a:r>
              </a:p>
              <a:p>
                <a:r>
                  <a:rPr lang="pt-BR" dirty="0">
                    <a:ea typeface="Cambria Math" panose="02040503050406030204" pitchFamily="18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pt-BR" dirty="0"/>
                  <a:t>, where k is the episode count</a:t>
                </a:r>
              </a:p>
              <a:p>
                <a:endParaRPr lang="pt-B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dirty="0"/>
                  <a:t>All &lt;state,action&gt; pairs are explored indefinitely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pt-B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dirty="0"/>
                  <a:t>The policy </a:t>
                </a:r>
                <a:r>
                  <a:rPr lang="el-GR" sz="2000" dirty="0"/>
                  <a:t>ϖ</a:t>
                </a:r>
                <a:r>
                  <a:rPr lang="pt-BR" sz="2000" dirty="0"/>
                  <a:t> </a:t>
                </a:r>
                <a:r>
                  <a:rPr lang="pt-BR" dirty="0"/>
                  <a:t>converges to a greedy policy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dirty="0"/>
                  <a:t>Theorem shows that it also converges to the optimal value-function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 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25F715-7A6B-4652-B8DF-2E6653DA7D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5092676"/>
              </a:xfrm>
              <a:blipFill>
                <a:blip r:embed="rId2"/>
                <a:stretch>
                  <a:fillRect l="-1275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2DB7BF5F-EF55-4C0B-9A87-1D785DC1DEB8}"/>
              </a:ext>
            </a:extLst>
          </p:cNvPr>
          <p:cNvSpPr/>
          <p:nvPr/>
        </p:nvSpPr>
        <p:spPr>
          <a:xfrm>
            <a:off x="705578" y="5972567"/>
            <a:ext cx="8547479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u="sng" dirty="0"/>
              <a:t>Advantage:</a:t>
            </a:r>
            <a:r>
              <a:rPr lang="en-US" dirty="0"/>
              <a:t> Converges to the optimal greedy policy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CF2145-41F4-4942-832C-037519C343CE}"/>
              </a:ext>
            </a:extLst>
          </p:cNvPr>
          <p:cNvSpPr/>
          <p:nvPr/>
        </p:nvSpPr>
        <p:spPr>
          <a:xfrm>
            <a:off x="705578" y="6344667"/>
            <a:ext cx="854747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u="sng" dirty="0"/>
              <a:t>Caveat:</a:t>
            </a:r>
            <a:r>
              <a:rPr lang="en-US" dirty="0"/>
              <a:t> Still expensive, even with partial episodes</a:t>
            </a:r>
          </a:p>
        </p:txBody>
      </p:sp>
    </p:spTree>
    <p:extLst>
      <p:ext uri="{BB962C8B-B14F-4D97-AF65-F5344CB8AC3E}">
        <p14:creationId xmlns:p14="http://schemas.microsoft.com/office/powerpoint/2010/main" val="16365809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25DD9-3C49-4152-AE68-800F78C68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On-Policy versus Off-Policy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3C3B94D-6877-4D69-9F56-20EB08BF31BC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718616" y="1631773"/>
                <a:ext cx="11473384" cy="3039294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spAutoFit/>
              </a:bodyPr>
              <a:lstStyle>
                <a:lvl1pPr marL="0" indent="0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1294" indent="-2412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■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79988" indent="-2399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□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17533" indent="-2399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–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59991" indent="-359991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719982" indent="-359991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2133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Font typeface="Arial" panose="020B0604020202020204" pitchFamily="34" charset="0"/>
                  <a:buNone/>
                  <a:defRPr sz="2133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Font typeface="Arial" panose="020B0604020202020204" pitchFamily="34" charset="0"/>
                  <a:buNone/>
                  <a:defRPr sz="2133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b="1" dirty="0"/>
                  <a:t>On-</a:t>
                </a:r>
                <a:r>
                  <a:rPr lang="pt-BR" b="1" dirty="0" err="1"/>
                  <a:t>Policy</a:t>
                </a:r>
                <a:endParaRPr lang="pt-BR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dirty="0" err="1"/>
                  <a:t>Learn</a:t>
                </a:r>
                <a:r>
                  <a:rPr lang="pt-BR" dirty="0"/>
                  <a:t> on </a:t>
                </a:r>
                <a:r>
                  <a:rPr lang="pt-BR" dirty="0" err="1"/>
                  <a:t>the</a:t>
                </a:r>
                <a:r>
                  <a:rPr lang="pt-BR" dirty="0"/>
                  <a:t> </a:t>
                </a:r>
                <a:r>
                  <a:rPr lang="pt-BR" dirty="0" err="1"/>
                  <a:t>job</a:t>
                </a:r>
                <a:endParaRPr lang="pt-B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u="sng" dirty="0" err="1"/>
                  <a:t>How</a:t>
                </a:r>
                <a:r>
                  <a:rPr lang="pt-BR" u="sng" dirty="0"/>
                  <a:t>?</a:t>
                </a:r>
                <a:r>
                  <a:rPr lang="pt-BR" dirty="0"/>
                  <a:t> </a:t>
                </a:r>
                <a:r>
                  <a:rPr lang="pt-BR" dirty="0" err="1"/>
                  <a:t>Learn</a:t>
                </a:r>
                <a:r>
                  <a:rPr lang="pt-BR" dirty="0"/>
                  <a:t> </a:t>
                </a:r>
                <a:r>
                  <a:rPr lang="pt-BR" dirty="0" err="1"/>
                  <a:t>about</a:t>
                </a:r>
                <a:r>
                  <a:rPr lang="pt-BR" dirty="0"/>
                  <a:t> </a:t>
                </a:r>
                <a:r>
                  <a:rPr lang="pt-BR" dirty="0" err="1"/>
                  <a:t>policy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err="1"/>
                  <a:t>from</a:t>
                </a:r>
                <a:r>
                  <a:rPr lang="pt-BR" dirty="0"/>
                  <a:t> </a:t>
                </a:r>
                <a:r>
                  <a:rPr lang="pt-BR" dirty="0" err="1"/>
                  <a:t>experience</a:t>
                </a:r>
                <a:r>
                  <a:rPr lang="pt-BR" dirty="0"/>
                  <a:t> </a:t>
                </a:r>
                <a:r>
                  <a:rPr lang="pt-BR" dirty="0" err="1"/>
                  <a:t>sampled</a:t>
                </a:r>
                <a:r>
                  <a:rPr lang="pt-BR" dirty="0"/>
                  <a:t> </a:t>
                </a:r>
                <a:r>
                  <a:rPr lang="pt-BR" dirty="0" err="1"/>
                  <a:t>from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pt-BR" dirty="0"/>
              </a:p>
              <a:p>
                <a:endParaRPr lang="pt-BR" dirty="0"/>
              </a:p>
              <a:p>
                <a:r>
                  <a:rPr lang="pt-BR" b="1" dirty="0"/>
                  <a:t>Off-</a:t>
                </a:r>
                <a:r>
                  <a:rPr lang="pt-BR" b="1" dirty="0" err="1"/>
                  <a:t>Policy</a:t>
                </a:r>
                <a:endParaRPr lang="pt-BR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dirty="0"/>
                  <a:t>Look over </a:t>
                </a:r>
                <a:r>
                  <a:rPr lang="pt-BR" dirty="0" err="1"/>
                  <a:t>someone</a:t>
                </a:r>
                <a:r>
                  <a:rPr lang="pt-BR" dirty="0"/>
                  <a:t> </a:t>
                </a:r>
                <a:r>
                  <a:rPr lang="pt-BR" dirty="0" err="1"/>
                  <a:t>else’s</a:t>
                </a:r>
                <a:r>
                  <a:rPr lang="pt-BR" dirty="0"/>
                  <a:t> </a:t>
                </a:r>
                <a:r>
                  <a:rPr lang="pt-BR" dirty="0" err="1"/>
                  <a:t>shoulder</a:t>
                </a:r>
                <a:endParaRPr lang="pt-B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u="sng" dirty="0" err="1"/>
                  <a:t>How</a:t>
                </a:r>
                <a:r>
                  <a:rPr lang="pt-BR" u="sng" dirty="0"/>
                  <a:t>?</a:t>
                </a:r>
                <a:r>
                  <a:rPr lang="pt-BR" dirty="0"/>
                  <a:t> </a:t>
                </a:r>
                <a:r>
                  <a:rPr lang="pt-BR" dirty="0" err="1"/>
                  <a:t>Learn</a:t>
                </a:r>
                <a:r>
                  <a:rPr lang="pt-BR" dirty="0"/>
                  <a:t> </a:t>
                </a:r>
                <a:r>
                  <a:rPr lang="pt-BR" dirty="0" err="1"/>
                  <a:t>about</a:t>
                </a:r>
                <a:r>
                  <a:rPr lang="pt-BR" dirty="0"/>
                  <a:t> </a:t>
                </a:r>
                <a:r>
                  <a:rPr lang="pt-BR" dirty="0" err="1"/>
                  <a:t>policy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err="1"/>
                  <a:t>from</a:t>
                </a:r>
                <a:r>
                  <a:rPr lang="pt-BR" dirty="0"/>
                  <a:t> </a:t>
                </a:r>
                <a:r>
                  <a:rPr lang="pt-BR" dirty="0" err="1"/>
                  <a:t>experience</a:t>
                </a:r>
                <a:r>
                  <a:rPr lang="pt-BR" dirty="0"/>
                  <a:t> </a:t>
                </a:r>
                <a:r>
                  <a:rPr lang="pt-BR" dirty="0" err="1"/>
                  <a:t>sampled</a:t>
                </a:r>
                <a:r>
                  <a:rPr lang="pt-BR" dirty="0"/>
                  <a:t> </a:t>
                </a:r>
                <a:r>
                  <a:rPr lang="pt-BR" dirty="0" err="1"/>
                  <a:t>from</a:t>
                </a:r>
                <a:r>
                  <a:rPr lang="pt-BR" dirty="0"/>
                  <a:t> </a:t>
                </a:r>
                <a:r>
                  <a:rPr lang="pt-BR" dirty="0" err="1"/>
                  <a:t>the</a:t>
                </a:r>
                <a:r>
                  <a:rPr lang="pt-BR" dirty="0"/>
                  <a:t> </a:t>
                </a:r>
                <a:r>
                  <a:rPr lang="pt-BR" dirty="0" err="1"/>
                  <a:t>environment</a:t>
                </a:r>
                <a:r>
                  <a:rPr lang="pt-BR" dirty="0"/>
                  <a:t>  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3C3B94D-6877-4D69-9F56-20EB08BF3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8616" y="1631773"/>
                <a:ext cx="11473384" cy="3039294"/>
              </a:xfrm>
              <a:prstGeom prst="rect">
                <a:avLst/>
              </a:prstGeom>
              <a:blipFill>
                <a:blip r:embed="rId2"/>
                <a:stretch>
                  <a:fillRect l="-1275" t="-2008" b="-2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331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24155-9A4B-4321-B6FD-2DD17F6C2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 err="1"/>
              <a:t>Sarsa</a:t>
            </a:r>
            <a:r>
              <a:rPr lang="en-US" dirty="0"/>
              <a:t>: On-Policy TD Control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3DA058-01CD-46A5-A1B1-D287BD74E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8608" y="2034711"/>
            <a:ext cx="7811480" cy="344970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096169F-2486-4769-817A-C1EBB45393A5}"/>
              </a:ext>
            </a:extLst>
          </p:cNvPr>
          <p:cNvSpPr/>
          <p:nvPr/>
        </p:nvSpPr>
        <p:spPr>
          <a:xfrm>
            <a:off x="705578" y="5972567"/>
            <a:ext cx="8547479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u="sng" dirty="0"/>
              <a:t>Advantage:</a:t>
            </a:r>
            <a:r>
              <a:rPr lang="en-US" dirty="0"/>
              <a:t> Converges to the optimal greedy policy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175F9A-539F-4DE9-8427-795E7331AE2D}"/>
              </a:ext>
            </a:extLst>
          </p:cNvPr>
          <p:cNvSpPr/>
          <p:nvPr/>
        </p:nvSpPr>
        <p:spPr>
          <a:xfrm>
            <a:off x="705578" y="6344667"/>
            <a:ext cx="854747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u="sng" dirty="0"/>
              <a:t>Caveat:</a:t>
            </a:r>
            <a:r>
              <a:rPr lang="en-US" dirty="0"/>
              <a:t> Still expensive, even with partial episodes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D6C8B9-759C-49C2-BA4E-FA189FB83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75" y="1028882"/>
            <a:ext cx="11210925" cy="78105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5325478-A372-4735-AE06-1F002A2E8CCC}"/>
              </a:ext>
            </a:extLst>
          </p:cNvPr>
          <p:cNvSpPr/>
          <p:nvPr/>
        </p:nvSpPr>
        <p:spPr bwMode="gray">
          <a:xfrm>
            <a:off x="1557195" y="1998344"/>
            <a:ext cx="172016" cy="17449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A95C33E-C497-4EC1-A429-741132EFCE38}"/>
              </a:ext>
            </a:extLst>
          </p:cNvPr>
          <p:cNvSpPr/>
          <p:nvPr/>
        </p:nvSpPr>
        <p:spPr bwMode="gray">
          <a:xfrm>
            <a:off x="1557195" y="3679319"/>
            <a:ext cx="172016" cy="17449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89E03E3-E88E-41AE-84F7-7BBBD6ECB881}"/>
              </a:ext>
            </a:extLst>
          </p:cNvPr>
          <p:cNvSpPr/>
          <p:nvPr/>
        </p:nvSpPr>
        <p:spPr bwMode="gray">
          <a:xfrm>
            <a:off x="1430182" y="2717847"/>
            <a:ext cx="426043" cy="45267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95219A-DB5B-4312-A3D2-732537E181F2}"/>
              </a:ext>
            </a:extLst>
          </p:cNvPr>
          <p:cNvCxnSpPr>
            <a:stCxn id="11" idx="4"/>
            <a:endCxn id="13" idx="0"/>
          </p:cNvCxnSpPr>
          <p:nvPr/>
        </p:nvCxnSpPr>
        <p:spPr bwMode="gray">
          <a:xfrm>
            <a:off x="1643203" y="2172835"/>
            <a:ext cx="1" cy="545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73F0C9-FBEF-4AAB-87A5-60EBD208D007}"/>
              </a:ext>
            </a:extLst>
          </p:cNvPr>
          <p:cNvCxnSpPr>
            <a:cxnSpLocks/>
            <a:stCxn id="13" idx="4"/>
            <a:endCxn id="12" idx="0"/>
          </p:cNvCxnSpPr>
          <p:nvPr/>
        </p:nvCxnSpPr>
        <p:spPr bwMode="gray">
          <a:xfrm flipH="1">
            <a:off x="1643203" y="3170521"/>
            <a:ext cx="1" cy="508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F87B1DA8-ECD2-4557-BA20-C03498E19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998" y="1839695"/>
            <a:ext cx="715812" cy="40784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3D0DA1C-469E-4297-BED1-179BB4F3E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8876" y="2838076"/>
            <a:ext cx="600072" cy="4762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497D853-2989-45E7-9AE6-9B782AF845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2868" y="2329319"/>
            <a:ext cx="600071" cy="38576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6E3CC8D-FA27-4F46-843D-E742D69CA0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9211" y="3679319"/>
            <a:ext cx="612755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6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744E9-0DF8-4EE9-9FE5-91955ED3E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Q-Learning: off-policy TD Control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3A2738-076C-4658-AE11-A6BAD3A2D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94" y="2607398"/>
            <a:ext cx="9722906" cy="40608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9D7B38-BBD8-41D4-9542-C1A5B0C4D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070993"/>
            <a:ext cx="8991600" cy="676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6EA0DC-4C9C-4A56-93DA-1F23AB7648F9}"/>
              </a:ext>
            </a:extLst>
          </p:cNvPr>
          <p:cNvSpPr txBox="1"/>
          <p:nvPr/>
        </p:nvSpPr>
        <p:spPr bwMode="gray">
          <a:xfrm>
            <a:off x="5656997" y="2995684"/>
            <a:ext cx="914400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E44B0F-0464-4356-8080-62820F8614E1}"/>
              </a:ext>
            </a:extLst>
          </p:cNvPr>
          <p:cNvSpPr txBox="1"/>
          <p:nvPr/>
        </p:nvSpPr>
        <p:spPr bwMode="gray">
          <a:xfrm>
            <a:off x="7492621" y="2674961"/>
            <a:ext cx="45719" cy="457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C5DFA4-9AB2-4833-9967-EDCDBDF76170}"/>
              </a:ext>
            </a:extLst>
          </p:cNvPr>
          <p:cNvSpPr txBox="1"/>
          <p:nvPr/>
        </p:nvSpPr>
        <p:spPr bwMode="gray">
          <a:xfrm>
            <a:off x="6998328" y="2046083"/>
            <a:ext cx="3593472" cy="5613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dirty="0"/>
              <a:t>Choose among all possible actions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2B898F-44A3-4BD3-966A-CA7B32F35FB9}"/>
              </a:ext>
            </a:extLst>
          </p:cNvPr>
          <p:cNvSpPr/>
          <p:nvPr/>
        </p:nvSpPr>
        <p:spPr bwMode="gray">
          <a:xfrm>
            <a:off x="6708618" y="1751673"/>
            <a:ext cx="1964602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4250202-DCD4-4483-A77F-C09E1196DC1D}"/>
              </a:ext>
            </a:extLst>
          </p:cNvPr>
          <p:cNvCxnSpPr>
            <a:stCxn id="9" idx="2"/>
            <a:endCxn id="8" idx="0"/>
          </p:cNvCxnSpPr>
          <p:nvPr/>
        </p:nvCxnSpPr>
        <p:spPr bwMode="gray">
          <a:xfrm rot="16200000" flipH="1">
            <a:off x="8118646" y="1369665"/>
            <a:ext cx="248690" cy="1104145"/>
          </a:xfrm>
          <a:prstGeom prst="bentConnector3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82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B1E22-C2E6-4CA2-8419-8705EA881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Comparing </a:t>
            </a:r>
            <a:r>
              <a:rPr lang="en-US" dirty="0" err="1"/>
              <a:t>Sarsa</a:t>
            </a:r>
            <a:r>
              <a:rPr lang="en-US" dirty="0"/>
              <a:t> and Q-Learning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EB0CA4-3B70-43A2-8285-FE52B3F20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369" y="1597069"/>
            <a:ext cx="5540375" cy="23225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72852B-7571-486E-8C7A-CA20C3A69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294" y="1597069"/>
            <a:ext cx="5676900" cy="232251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A0FD22-8351-4616-AA35-0BCAB559B446}"/>
              </a:ext>
            </a:extLst>
          </p:cNvPr>
          <p:cNvCxnSpPr/>
          <p:nvPr/>
        </p:nvCxnSpPr>
        <p:spPr bwMode="gray">
          <a:xfrm>
            <a:off x="856878" y="2801923"/>
            <a:ext cx="74662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C7C0FF-4536-4597-B434-6BE588016E90}"/>
              </a:ext>
            </a:extLst>
          </p:cNvPr>
          <p:cNvCxnSpPr/>
          <p:nvPr/>
        </p:nvCxnSpPr>
        <p:spPr bwMode="gray">
          <a:xfrm>
            <a:off x="1042834" y="3281494"/>
            <a:ext cx="74662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1891EA-FA62-4948-A8B0-D70BBDA8C018}"/>
              </a:ext>
            </a:extLst>
          </p:cNvPr>
          <p:cNvCxnSpPr/>
          <p:nvPr/>
        </p:nvCxnSpPr>
        <p:spPr bwMode="gray">
          <a:xfrm>
            <a:off x="6671847" y="3038213"/>
            <a:ext cx="74662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Brace 10">
            <a:extLst>
              <a:ext uri="{FF2B5EF4-FFF2-40B4-BE49-F238E27FC236}">
                <a16:creationId xmlns:a16="http://schemas.microsoft.com/office/drawing/2014/main" id="{94CD8F07-712B-475F-87C0-3BDF569A7597}"/>
              </a:ext>
            </a:extLst>
          </p:cNvPr>
          <p:cNvSpPr/>
          <p:nvPr/>
        </p:nvSpPr>
        <p:spPr bwMode="gray">
          <a:xfrm>
            <a:off x="4996845" y="3069823"/>
            <a:ext cx="159390" cy="543863"/>
          </a:xfrm>
          <a:prstGeom prst="righ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FDD99D-0AE2-432C-9D5C-5BF445BEFD62}"/>
              </a:ext>
            </a:extLst>
          </p:cNvPr>
          <p:cNvCxnSpPr>
            <a:stCxn id="11" idx="1"/>
          </p:cNvCxnSpPr>
          <p:nvPr/>
        </p:nvCxnSpPr>
        <p:spPr bwMode="gray">
          <a:xfrm>
            <a:off x="5156235" y="3341755"/>
            <a:ext cx="1426974" cy="5452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3DE7DF2-8CB8-4A42-A30A-740CB534DB50}"/>
              </a:ext>
            </a:extLst>
          </p:cNvPr>
          <p:cNvGrpSpPr/>
          <p:nvPr/>
        </p:nvGrpSpPr>
        <p:grpSpPr>
          <a:xfrm>
            <a:off x="681688" y="2963678"/>
            <a:ext cx="9570860" cy="2579499"/>
            <a:chOff x="822716" y="4047688"/>
            <a:chExt cx="9699740" cy="25794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76C0BF8-0373-4AF4-A1FB-EA736AFA2769}"/>
                </a:ext>
              </a:extLst>
            </p:cNvPr>
            <p:cNvSpPr txBox="1"/>
            <p:nvPr/>
          </p:nvSpPr>
          <p:spPr bwMode="gray">
            <a:xfrm>
              <a:off x="3400598" y="5295809"/>
              <a:ext cx="6727155" cy="13313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182563" indent="-182563"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  <a:buFont typeface="Arial" panose="020B0604020202020204" pitchFamily="34" charset="0"/>
                <a:buChar char="■"/>
              </a:pPr>
              <a:r>
                <a:rPr lang="en-US" sz="1600" dirty="0"/>
                <a:t>Q-Learning does not follow any given policy to update the Q-value</a:t>
              </a:r>
            </a:p>
            <a:p>
              <a:pPr marL="182563" indent="-182563"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  <a:buFont typeface="Arial" panose="020B0604020202020204" pitchFamily="34" charset="0"/>
                <a:buChar char="■"/>
              </a:pPr>
              <a:endParaRPr lang="en-US" sz="1600" dirty="0"/>
            </a:p>
            <a:p>
              <a:pPr marL="182563" indent="-182563"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  <a:buFont typeface="Arial" panose="020B0604020202020204" pitchFamily="34" charset="0"/>
                <a:buChar char="■"/>
              </a:pPr>
              <a:r>
                <a:rPr lang="en-US" sz="1600" dirty="0"/>
                <a:t>However, Q-Learning still follows a “behavioral” policy in order to determine which state-action pairs to visit</a:t>
              </a:r>
              <a:endParaRPr lang="en-US" sz="1600" b="1" dirty="0"/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3C1B3038-F24F-423E-885A-1C9CDD284369}"/>
                </a:ext>
              </a:extLst>
            </p:cNvPr>
            <p:cNvGrpSpPr/>
            <p:nvPr/>
          </p:nvGrpSpPr>
          <p:grpSpPr>
            <a:xfrm>
              <a:off x="822716" y="4047688"/>
              <a:ext cx="9699740" cy="2394292"/>
              <a:chOff x="677863" y="4047691"/>
              <a:chExt cx="9699740" cy="2394292"/>
            </a:xfrm>
          </p:grpSpPr>
          <p:sp>
            <p:nvSpPr>
              <p:cNvPr id="85" name="Isosceles Triangle 84">
                <a:extLst>
                  <a:ext uri="{FF2B5EF4-FFF2-40B4-BE49-F238E27FC236}">
                    <a16:creationId xmlns:a16="http://schemas.microsoft.com/office/drawing/2014/main" id="{7855E374-BED6-4E02-832F-0C94844781CE}"/>
                  </a:ext>
                </a:extLst>
              </p:cNvPr>
              <p:cNvSpPr/>
              <p:nvPr/>
            </p:nvSpPr>
            <p:spPr bwMode="gray">
              <a:xfrm rot="16200000" flipH="1">
                <a:off x="8826299" y="4051598"/>
                <a:ext cx="143554" cy="361145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86" name="Connector: Elbow 85">
                <a:extLst>
                  <a:ext uri="{FF2B5EF4-FFF2-40B4-BE49-F238E27FC236}">
                    <a16:creationId xmlns:a16="http://schemas.microsoft.com/office/drawing/2014/main" id="{765B1E88-70EA-49FD-944A-FF11D6253C75}"/>
                  </a:ext>
                </a:extLst>
              </p:cNvPr>
              <p:cNvCxnSpPr>
                <a:cxnSpLocks/>
                <a:stCxn id="85" idx="3"/>
              </p:cNvCxnSpPr>
              <p:nvPr/>
            </p:nvCxnSpPr>
            <p:spPr bwMode="gray">
              <a:xfrm>
                <a:off x="9078649" y="4232171"/>
                <a:ext cx="1298953" cy="2066255"/>
              </a:xfrm>
              <a:prstGeom prst="bentConnector3">
                <a:avLst>
                  <a:gd name="adj1" fmla="val 109223"/>
                </a:avLst>
              </a:prstGeom>
              <a:ln>
                <a:solidFill>
                  <a:schemeClr val="accent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0091B1E9-9C3F-4EAA-8682-DF71FE474980}"/>
                  </a:ext>
                </a:extLst>
              </p:cNvPr>
              <p:cNvSpPr/>
              <p:nvPr/>
            </p:nvSpPr>
            <p:spPr bwMode="gray">
              <a:xfrm rot="5400000">
                <a:off x="786659" y="3938895"/>
                <a:ext cx="143554" cy="361145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Isosceles Triangle 87">
                <a:extLst>
                  <a:ext uri="{FF2B5EF4-FFF2-40B4-BE49-F238E27FC236}">
                    <a16:creationId xmlns:a16="http://schemas.microsoft.com/office/drawing/2014/main" id="{06F1C55E-3758-4658-8DC8-01E84EDD0BF1}"/>
                  </a:ext>
                </a:extLst>
              </p:cNvPr>
              <p:cNvSpPr/>
              <p:nvPr/>
            </p:nvSpPr>
            <p:spPr bwMode="gray">
              <a:xfrm rot="5400000">
                <a:off x="786659" y="3938896"/>
                <a:ext cx="143554" cy="361145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Isosceles Triangle 88">
                <a:extLst>
                  <a:ext uri="{FF2B5EF4-FFF2-40B4-BE49-F238E27FC236}">
                    <a16:creationId xmlns:a16="http://schemas.microsoft.com/office/drawing/2014/main" id="{FE02E0F7-B6D3-4BAA-8846-FEFA21CD44A4}"/>
                  </a:ext>
                </a:extLst>
              </p:cNvPr>
              <p:cNvSpPr/>
              <p:nvPr/>
            </p:nvSpPr>
            <p:spPr bwMode="gray">
              <a:xfrm rot="5400000">
                <a:off x="786659" y="3938896"/>
                <a:ext cx="143554" cy="361145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0" name="Isosceles Triangle 89">
                <a:extLst>
                  <a:ext uri="{FF2B5EF4-FFF2-40B4-BE49-F238E27FC236}">
                    <a16:creationId xmlns:a16="http://schemas.microsoft.com/office/drawing/2014/main" id="{4215F8E6-9E99-436A-9949-678C8785E7B7}"/>
                  </a:ext>
                </a:extLst>
              </p:cNvPr>
              <p:cNvSpPr/>
              <p:nvPr/>
            </p:nvSpPr>
            <p:spPr bwMode="gray">
              <a:xfrm rot="5400000">
                <a:off x="786659" y="3938897"/>
                <a:ext cx="143554" cy="361145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Isosceles Triangle 91">
                <a:extLst>
                  <a:ext uri="{FF2B5EF4-FFF2-40B4-BE49-F238E27FC236}">
                    <a16:creationId xmlns:a16="http://schemas.microsoft.com/office/drawing/2014/main" id="{3F777B7E-AD8C-46DE-8892-F42C25C772A4}"/>
                  </a:ext>
                </a:extLst>
              </p:cNvPr>
              <p:cNvSpPr/>
              <p:nvPr/>
            </p:nvSpPr>
            <p:spPr bwMode="gray">
              <a:xfrm rot="16200000" flipH="1">
                <a:off x="10125254" y="6117855"/>
                <a:ext cx="143554" cy="361145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3" name="Isosceles Triangle 92">
                <a:extLst>
                  <a:ext uri="{FF2B5EF4-FFF2-40B4-BE49-F238E27FC236}">
                    <a16:creationId xmlns:a16="http://schemas.microsoft.com/office/drawing/2014/main" id="{6A8D3A51-6DC3-4C83-91AF-8F0BB2A0C747}"/>
                  </a:ext>
                </a:extLst>
              </p:cNvPr>
              <p:cNvSpPr/>
              <p:nvPr/>
            </p:nvSpPr>
            <p:spPr bwMode="gray">
              <a:xfrm rot="5400000">
                <a:off x="786660" y="3938897"/>
                <a:ext cx="143554" cy="361145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4" name="Isosceles Triangle 93">
                <a:extLst>
                  <a:ext uri="{FF2B5EF4-FFF2-40B4-BE49-F238E27FC236}">
                    <a16:creationId xmlns:a16="http://schemas.microsoft.com/office/drawing/2014/main" id="{099E2338-79E1-449A-BCD1-D64C0145B194}"/>
                  </a:ext>
                </a:extLst>
              </p:cNvPr>
              <p:cNvSpPr/>
              <p:nvPr/>
            </p:nvSpPr>
            <p:spPr bwMode="gray">
              <a:xfrm rot="5400000">
                <a:off x="786660" y="3938898"/>
                <a:ext cx="143554" cy="361145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95" name="Connector: Elbow 94">
                <a:extLst>
                  <a:ext uri="{FF2B5EF4-FFF2-40B4-BE49-F238E27FC236}">
                    <a16:creationId xmlns:a16="http://schemas.microsoft.com/office/drawing/2014/main" id="{20714C4B-E0C8-4565-8F78-91BFD00BE51C}"/>
                  </a:ext>
                </a:extLst>
              </p:cNvPr>
              <p:cNvCxnSpPr>
                <a:cxnSpLocks/>
                <a:stCxn id="94" idx="3"/>
                <a:endCxn id="96" idx="3"/>
              </p:cNvCxnSpPr>
              <p:nvPr/>
            </p:nvCxnSpPr>
            <p:spPr bwMode="gray">
              <a:xfrm rot="10800000" flipH="1" flipV="1">
                <a:off x="677864" y="4119470"/>
                <a:ext cx="2183179" cy="2250735"/>
              </a:xfrm>
              <a:prstGeom prst="bentConnector3">
                <a:avLst>
                  <a:gd name="adj1" fmla="val -14710"/>
                </a:avLst>
              </a:prstGeom>
              <a:ln>
                <a:solidFill>
                  <a:schemeClr val="accent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Isosceles Triangle 95">
                <a:extLst>
                  <a:ext uri="{FF2B5EF4-FFF2-40B4-BE49-F238E27FC236}">
                    <a16:creationId xmlns:a16="http://schemas.microsoft.com/office/drawing/2014/main" id="{65E363B4-6233-492C-8F08-EA859323954C}"/>
                  </a:ext>
                </a:extLst>
              </p:cNvPr>
              <p:cNvSpPr/>
              <p:nvPr/>
            </p:nvSpPr>
            <p:spPr bwMode="gray">
              <a:xfrm rot="5400000">
                <a:off x="2969839" y="6189633"/>
                <a:ext cx="143554" cy="361145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02" name="Isosceles Triangle 101">
            <a:extLst>
              <a:ext uri="{FF2B5EF4-FFF2-40B4-BE49-F238E27FC236}">
                <a16:creationId xmlns:a16="http://schemas.microsoft.com/office/drawing/2014/main" id="{8F770C5C-8FFB-451E-892C-373C0B7C7E38}"/>
              </a:ext>
            </a:extLst>
          </p:cNvPr>
          <p:cNvSpPr/>
          <p:nvPr/>
        </p:nvSpPr>
        <p:spPr bwMode="gray">
          <a:xfrm rot="16200000" flipH="1">
            <a:off x="8718022" y="2961028"/>
            <a:ext cx="143554" cy="36114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03" name="Isosceles Triangle 102">
            <a:extLst>
              <a:ext uri="{FF2B5EF4-FFF2-40B4-BE49-F238E27FC236}">
                <a16:creationId xmlns:a16="http://schemas.microsoft.com/office/drawing/2014/main" id="{E92080FC-4FFD-44AF-8E2F-7B66FFF0B8BB}"/>
              </a:ext>
            </a:extLst>
          </p:cNvPr>
          <p:cNvSpPr/>
          <p:nvPr/>
        </p:nvSpPr>
        <p:spPr bwMode="gray">
          <a:xfrm rot="5400000">
            <a:off x="790484" y="2854883"/>
            <a:ext cx="143554" cy="36114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01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2" grpId="0" animBg="1"/>
      <p:bldP spid="10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2DB28-D798-4A19-9304-E9AA3A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35764"/>
            <a:ext cx="9169401" cy="555840"/>
          </a:xfrm>
        </p:spPr>
        <p:txBody>
          <a:bodyPr/>
          <a:lstStyle/>
          <a:p>
            <a:r>
              <a:rPr lang="pt-BR" dirty="0"/>
              <a:t>Trade-off between Sarsa and Q-Learning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C2AF96-BFFD-44A2-9887-C93F72463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286" y="1282380"/>
            <a:ext cx="4078572" cy="5439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43BED3-B300-4E2D-A283-C5E0D53CB021}"/>
              </a:ext>
            </a:extLst>
          </p:cNvPr>
          <p:cNvSpPr txBox="1"/>
          <p:nvPr/>
        </p:nvSpPr>
        <p:spPr bwMode="gray">
          <a:xfrm>
            <a:off x="687897" y="1543575"/>
            <a:ext cx="3833769" cy="15918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b="1" dirty="0" err="1"/>
              <a:t>Gridworld</a:t>
            </a:r>
            <a:r>
              <a:rPr lang="en-US" sz="1600" dirty="0"/>
              <a:t> example from [Sutton &amp; </a:t>
            </a:r>
            <a:r>
              <a:rPr lang="en-US" sz="1600" dirty="0" err="1"/>
              <a:t>Barto</a:t>
            </a:r>
            <a:r>
              <a:rPr lang="en-US" sz="1600" dirty="0"/>
              <a:t> 2018] page 132.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endParaRPr lang="en-US" sz="1600" dirty="0"/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u="sng" dirty="0"/>
              <a:t>Goal</a:t>
            </a:r>
            <a:r>
              <a:rPr lang="en-US" sz="1600" dirty="0"/>
              <a:t>: is to go from S to G avoiding the Cliff.</a:t>
            </a:r>
          </a:p>
        </p:txBody>
      </p:sp>
    </p:spTree>
    <p:extLst>
      <p:ext uri="{BB962C8B-B14F-4D97-AF65-F5344CB8AC3E}">
        <p14:creationId xmlns:p14="http://schemas.microsoft.com/office/powerpoint/2010/main" val="582225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D35E3-A301-4C75-AAD5-819AF44EB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N-Step </a:t>
            </a:r>
            <a:r>
              <a:rPr lang="en-US" dirty="0" err="1"/>
              <a:t>Sarsa</a:t>
            </a:r>
            <a:r>
              <a:rPr lang="en-US" dirty="0"/>
              <a:t>  TD(</a:t>
            </a:r>
            <a:r>
              <a:rPr lang="el-GR" dirty="0"/>
              <a:t>λ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20A2AA-BF1C-4329-8530-04955741E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4641"/>
            <a:ext cx="10073255" cy="5426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3B01F6-72A2-41ED-98F1-96076B23C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0318"/>
            <a:ext cx="10593371" cy="482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31179A-9E84-4ABD-ABBC-EC6D5C417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0060" y="985040"/>
            <a:ext cx="606765" cy="3296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64F2CF-CE5B-4AFB-AAF6-35F13152DA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7063" y="1863640"/>
            <a:ext cx="5974344" cy="490885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10B6DE3-D0AD-437C-B206-53A5535B9E7F}"/>
              </a:ext>
            </a:extLst>
          </p:cNvPr>
          <p:cNvCxnSpPr/>
          <p:nvPr/>
        </p:nvCxnSpPr>
        <p:spPr bwMode="gray">
          <a:xfrm>
            <a:off x="3431097" y="5889072"/>
            <a:ext cx="1887523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97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A132C-D354-4FBA-AB1D-EEB75000D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Model-Free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F4700-60A8-4018-B148-278332A11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00236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DQN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Policy Gradient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A2C, A3C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PPO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TRPO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DDPG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SAC</a:t>
            </a:r>
          </a:p>
        </p:txBody>
      </p:sp>
    </p:spTree>
    <p:extLst>
      <p:ext uri="{BB962C8B-B14F-4D97-AF65-F5344CB8AC3E}">
        <p14:creationId xmlns:p14="http://schemas.microsoft.com/office/powerpoint/2010/main" val="21792740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118D95-BE9C-416D-9B19-1DD362DB1B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AFDA73-EC72-442D-B89D-CE2F22E7F1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7" y="4805681"/>
            <a:ext cx="11228919" cy="664894"/>
          </a:xfrm>
        </p:spPr>
        <p:txBody>
          <a:bodyPr/>
          <a:lstStyle/>
          <a:p>
            <a:r>
              <a:rPr lang="en-US" dirty="0"/>
              <a:t>To be continued in the next lecture</a:t>
            </a:r>
          </a:p>
        </p:txBody>
      </p:sp>
    </p:spTree>
    <p:extLst>
      <p:ext uri="{BB962C8B-B14F-4D97-AF65-F5344CB8AC3E}">
        <p14:creationId xmlns:p14="http://schemas.microsoft.com/office/powerpoint/2010/main" val="705368398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E532D-AC8D-4D52-BA36-D151A3304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lectures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A8C8A2-9A12-41DA-812E-3A622A9B89EC}"/>
              </a:ext>
            </a:extLst>
          </p:cNvPr>
          <p:cNvGraphicFramePr>
            <a:graphicFrameLocks noGrp="1"/>
          </p:cNvGraphicFramePr>
          <p:nvPr/>
        </p:nvGraphicFramePr>
        <p:xfrm>
          <a:off x="324544" y="899714"/>
          <a:ext cx="11132516" cy="5744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14111">
                  <a:extLst>
                    <a:ext uri="{9D8B030D-6E8A-4147-A177-3AD203B41FA5}">
                      <a16:colId xmlns:a16="http://schemas.microsoft.com/office/drawing/2014/main" val="902680481"/>
                    </a:ext>
                  </a:extLst>
                </a:gridCol>
                <a:gridCol w="3518405">
                  <a:extLst>
                    <a:ext uri="{9D8B030D-6E8A-4147-A177-3AD203B41FA5}">
                      <a16:colId xmlns:a16="http://schemas.microsoft.com/office/drawing/2014/main" val="3349827548"/>
                    </a:ext>
                  </a:extLst>
                </a:gridCol>
              </a:tblGrid>
              <a:tr h="18786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60372"/>
                  </a:ext>
                </a:extLst>
              </a:tr>
              <a:tr h="627346">
                <a:tc>
                  <a:txBody>
                    <a:bodyPr/>
                    <a:lstStyle/>
                    <a:p>
                      <a:r>
                        <a:rPr lang="en-US" sz="1400" dirty="0"/>
                        <a:t>David Silver, 2015, University College London</a:t>
                      </a:r>
                    </a:p>
                    <a:p>
                      <a:r>
                        <a:rPr lang="en-US" sz="1200" dirty="0"/>
                        <a:t>Lecture 1 </a:t>
                      </a:r>
                      <a:r>
                        <a:rPr lang="en-US" sz="1200" dirty="0">
                          <a:hlinkClick r:id="rId3"/>
                        </a:rPr>
                        <a:t>https://www.youtube.com/watch?v=2pWv7GOvuf0</a:t>
                      </a:r>
                      <a:r>
                        <a:rPr lang="en-US" sz="1200" dirty="0"/>
                        <a:t> </a:t>
                      </a:r>
                    </a:p>
                    <a:p>
                      <a:r>
                        <a:rPr lang="en-US" sz="1200" dirty="0"/>
                        <a:t>Lecture 2 </a:t>
                      </a:r>
                      <a:r>
                        <a:rPr lang="en-US" sz="1200" dirty="0">
                          <a:hlinkClick r:id="rId4"/>
                        </a:rPr>
                        <a:t>https://www.youtube.com/watch?v=lfHX2hHRMVQ&amp;list=PLqYmG7hTraZDM-OYHWgPebj2MfCFzFObQ&amp;index=2&amp;pbjreload=10</a:t>
                      </a:r>
                      <a:r>
                        <a:rPr lang="en-US" sz="1200" dirty="0"/>
                        <a:t> </a:t>
                      </a:r>
                    </a:p>
                    <a:p>
                      <a:r>
                        <a:rPr lang="en-US" sz="1200" dirty="0"/>
                        <a:t>Lecture 3 </a:t>
                      </a:r>
                      <a:r>
                        <a:rPr lang="en-US" sz="1200" dirty="0">
                          <a:hlinkClick r:id="rId5"/>
                        </a:rPr>
                        <a:t>https://www.youtube.com/watch?v=Nd1-UUMVfz4&amp;list=PLqYmG7hTraZDM-OYHWgPebj2MfCFzFObQ&amp;index=3&amp;pbjreload=10</a:t>
                      </a:r>
                      <a:r>
                        <a:rPr lang="en-US" sz="1200" dirty="0"/>
                        <a:t> </a:t>
                      </a:r>
                    </a:p>
                    <a:p>
                      <a:r>
                        <a:rPr lang="en-US" sz="1200" dirty="0"/>
                        <a:t>Course website: </a:t>
                      </a:r>
                      <a:r>
                        <a:rPr lang="en-US" sz="1200" dirty="0">
                          <a:hlinkClick r:id="rId6"/>
                        </a:rPr>
                        <a:t>https://www.davidsilver.uk/teaching/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Bottom-up explanations based on introducing the simpler models before adding the complexity that justify more complex models. Explains the math behind concepts.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775238"/>
                  </a:ext>
                </a:extLst>
              </a:tr>
              <a:tr h="724328">
                <a:tc>
                  <a:txBody>
                    <a:bodyPr/>
                    <a:lstStyle/>
                    <a:p>
                      <a:r>
                        <a:rPr lang="en-US" sz="1400" dirty="0"/>
                        <a:t>Pascal </a:t>
                      </a:r>
                      <a:r>
                        <a:rPr lang="en-US" sz="1400" dirty="0" err="1"/>
                        <a:t>Poupert</a:t>
                      </a:r>
                      <a:r>
                        <a:rPr lang="en-US" sz="1400" dirty="0"/>
                        <a:t>, 2018, University of Waterloo, Canada</a:t>
                      </a:r>
                    </a:p>
                    <a:p>
                      <a:r>
                        <a:rPr lang="en-US" sz="1200" dirty="0"/>
                        <a:t>Lecture 1b: </a:t>
                      </a:r>
                      <a:r>
                        <a:rPr lang="en-US" sz="1200" dirty="0">
                          <a:hlinkClick r:id="rId7"/>
                        </a:rPr>
                        <a:t>https://www.youtube.com/watch?v=yOWBb0mqENw&amp;list=PLdAoL1zKcqTXFJniO3Tqqn6xMBBL07EDc&amp;index=2&amp;pbjreload=10</a:t>
                      </a:r>
                      <a:r>
                        <a:rPr lang="en-US" sz="1200" dirty="0"/>
                        <a:t> </a:t>
                      </a:r>
                    </a:p>
                    <a:p>
                      <a:r>
                        <a:rPr lang="en-US" sz="1200" dirty="0"/>
                        <a:t>Lecture 2a: </a:t>
                      </a:r>
                      <a:r>
                        <a:rPr lang="en-US" sz="1200" dirty="0">
                          <a:hlinkClick r:id="rId7"/>
                        </a:rPr>
                        <a:t>https://www.youtube.com/watch?v=yOWBb0mqENw&amp;list=PLdAoL1zKcqTXFJniO3Tqqn6xMBBL07EDc&amp;index=2&amp;pbjreload=10</a:t>
                      </a:r>
                      <a:endParaRPr lang="en-US" sz="1200" dirty="0"/>
                    </a:p>
                    <a:p>
                      <a:r>
                        <a:rPr lang="en-US" sz="1200" dirty="0"/>
                        <a:t>Lecture 2b: </a:t>
                      </a:r>
                      <a:r>
                        <a:rPr lang="en-US" sz="1200" dirty="0">
                          <a:hlinkClick r:id="rId8"/>
                        </a:rPr>
                        <a:t>https://www.youtube.com/watch?v=mjyrRG7RD84&amp;list=PLdAoL1zKcqTXFJniO3Tqqn6xMBBL07EDc&amp;index=5&amp;pbjreload=10</a:t>
                      </a:r>
                      <a:r>
                        <a:rPr lang="en-US" sz="1200" dirty="0"/>
                        <a:t> </a:t>
                      </a:r>
                    </a:p>
                    <a:p>
                      <a:r>
                        <a:rPr lang="en-US" sz="1200" dirty="0"/>
                        <a:t>Course website: </a:t>
                      </a:r>
                      <a:r>
                        <a:rPr lang="en-US" sz="1200" dirty="0">
                          <a:hlinkClick r:id="rId9"/>
                        </a:rPr>
                        <a:t>https://cs.uwaterloo.ca/~ppoupart/teaching/cs885-spring20/schedule.html</a:t>
                      </a:r>
                      <a:r>
                        <a:rPr lang="en-US" sz="12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More conceptual level with examples of applications.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044709"/>
                  </a:ext>
                </a:extLst>
              </a:tr>
              <a:tr h="1050571"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Charles Isbell &amp; Michael Littman, 2015, Georgia Tech </a:t>
                      </a:r>
                      <a:r>
                        <a:rPr lang="en-US" sz="1200" dirty="0">
                          <a:hlinkClick r:id="rId10"/>
                        </a:rPr>
                        <a:t>https://www.youtube.com/watch?v=rETmf4NnlPM&amp;list=PL__ycckD1ec_yNMjDl-Lq4-1ZqHcXqgm7&amp;index=128&amp;pbjreload=10</a:t>
                      </a:r>
                      <a:r>
                        <a:rPr lang="en-US" sz="12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Step-by-step explanations with fun discussions and lot of small examples to illustrate each core MDP principle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680325"/>
                  </a:ext>
                </a:extLst>
              </a:tr>
              <a:tr h="801676">
                <a:tc>
                  <a:txBody>
                    <a:bodyPr/>
                    <a:lstStyle/>
                    <a:p>
                      <a:r>
                        <a:rPr lang="en-US" sz="1400" dirty="0"/>
                        <a:t>Nando Freitas, 2015, Lectures Oxford University, UK </a:t>
                      </a:r>
                    </a:p>
                    <a:p>
                      <a:r>
                        <a:rPr lang="en-US" sz="1200" dirty="0"/>
                        <a:t>Lecture 15 </a:t>
                      </a:r>
                      <a:r>
                        <a:rPr lang="en-US" sz="1200" dirty="0">
                          <a:hlinkClick r:id="rId11"/>
                        </a:rPr>
                        <a:t>https://www.youtube.com/watch?v=kUiR0RLmGCo</a:t>
                      </a:r>
                      <a:r>
                        <a:rPr lang="en-US" sz="1200" dirty="0"/>
                        <a:t> </a:t>
                      </a:r>
                    </a:p>
                    <a:p>
                      <a:r>
                        <a:rPr lang="en-US" sz="1200" dirty="0"/>
                        <a:t>Lecture 16 </a:t>
                      </a:r>
                      <a:r>
                        <a:rPr lang="en-US" sz="1200" dirty="0">
                          <a:hlinkClick r:id="rId12"/>
                        </a:rPr>
                        <a:t>https://www.youtube.com/watch?v=dV80NAlEins</a:t>
                      </a:r>
                      <a:r>
                        <a:rPr lang="en-US" sz="1200" dirty="0"/>
                        <a:t> </a:t>
                      </a:r>
                    </a:p>
                    <a:p>
                      <a:r>
                        <a:rPr lang="en-US" sz="1200" dirty="0"/>
                        <a:t>Course Website: </a:t>
                      </a:r>
                      <a:r>
                        <a:rPr lang="en-US" sz="1200" dirty="0">
                          <a:hlinkClick r:id="rId13"/>
                        </a:rPr>
                        <a:t>https://www.cs.ox.ac.uk/people/nando.defreitas/machinelearning/</a:t>
                      </a:r>
                      <a:r>
                        <a:rPr lang="en-US" sz="12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Lectures in the context of Deep Learning, but still provide the necessary concepts of RL.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466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9018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57E12-814C-4BA9-B265-92DD77433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D048A-8A75-4551-81CA-DAE3488C3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7"/>
            <a:ext cx="11473384" cy="4485743"/>
          </a:xfrm>
        </p:spPr>
        <p:txBody>
          <a:bodyPr/>
          <a:lstStyle/>
          <a:p>
            <a:r>
              <a:rPr lang="pt-BR" dirty="0"/>
              <a:t>State = only one</a:t>
            </a:r>
          </a:p>
          <a:p>
            <a:r>
              <a:rPr lang="pt-BR" dirty="0"/>
              <a:t>Actions = number of arms</a:t>
            </a:r>
          </a:p>
          <a:p>
            <a:r>
              <a:rPr lang="pt-BR" dirty="0"/>
              <a:t>Reward = often normalized to be in </a:t>
            </a:r>
            <a:r>
              <a:rPr lang="en-US" dirty="0"/>
              <a:t>[</a:t>
            </a:r>
            <a:r>
              <a:rPr lang="pt-BR" dirty="0"/>
              <a:t>0,1]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Implications?</a:t>
            </a:r>
          </a:p>
          <a:p>
            <a:r>
              <a:rPr lang="pt-BR" dirty="0"/>
              <a:t>No transitions function to be learned</a:t>
            </a:r>
          </a:p>
          <a:p>
            <a:r>
              <a:rPr lang="pt-BR" dirty="0"/>
              <a:t>Only thing left to learn is the stochastic reward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5529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F258-D536-421C-9F06-72E54C76C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493739"/>
            <a:ext cx="10515600" cy="1068736"/>
          </a:xfrm>
        </p:spPr>
        <p:txBody>
          <a:bodyPr/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3695760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02E20-77EA-4807-A92A-81412018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Incremental implementations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0894B9-12CD-4ED5-8B7E-DA35DB5AC670}"/>
              </a:ext>
            </a:extLst>
          </p:cNvPr>
          <p:cNvSpPr/>
          <p:nvPr/>
        </p:nvSpPr>
        <p:spPr>
          <a:xfrm>
            <a:off x="3435083" y="1781431"/>
            <a:ext cx="2204288" cy="17919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Model-Based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A8212F-9A38-41BD-9B38-8EDF142BB9E7}"/>
              </a:ext>
            </a:extLst>
          </p:cNvPr>
          <p:cNvSpPr txBox="1"/>
          <p:nvPr/>
        </p:nvSpPr>
        <p:spPr>
          <a:xfrm>
            <a:off x="5026615" y="880741"/>
            <a:ext cx="1651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Budget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AE95BD-0373-4F87-81B5-4237657E2860}"/>
              </a:ext>
            </a:extLst>
          </p:cNvPr>
          <p:cNvSpPr txBox="1"/>
          <p:nvPr/>
        </p:nvSpPr>
        <p:spPr>
          <a:xfrm>
            <a:off x="962891" y="2753843"/>
            <a:ext cx="1164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State Space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1AD49C-CB8C-4262-A123-C691D3EE7ADE}"/>
              </a:ext>
            </a:extLst>
          </p:cNvPr>
          <p:cNvSpPr txBox="1"/>
          <p:nvPr/>
        </p:nvSpPr>
        <p:spPr>
          <a:xfrm>
            <a:off x="3886200" y="1375213"/>
            <a:ext cx="1402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Infinite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1DD3FD-04C0-446F-8C2D-BAD6A243EB19}"/>
              </a:ext>
            </a:extLst>
          </p:cNvPr>
          <p:cNvSpPr txBox="1"/>
          <p:nvPr/>
        </p:nvSpPr>
        <p:spPr>
          <a:xfrm>
            <a:off x="1870364" y="4162296"/>
            <a:ext cx="1525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Infinite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7CE978-0DA7-44C6-B196-F9B1F93C0560}"/>
              </a:ext>
            </a:extLst>
          </p:cNvPr>
          <p:cNvSpPr txBox="1"/>
          <p:nvPr/>
        </p:nvSpPr>
        <p:spPr>
          <a:xfrm>
            <a:off x="6341668" y="1375213"/>
            <a:ext cx="1225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Finite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CA23BB-3C46-4A3F-A6F5-15169429088B}"/>
              </a:ext>
            </a:extLst>
          </p:cNvPr>
          <p:cNvSpPr txBox="1"/>
          <p:nvPr/>
        </p:nvSpPr>
        <p:spPr>
          <a:xfrm>
            <a:off x="2231622" y="2049337"/>
            <a:ext cx="1164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Finite</a:t>
            </a:r>
            <a:endParaRPr lang="en-US" sz="2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72A453-355C-4595-A7A1-8CD859A5DC21}"/>
              </a:ext>
            </a:extLst>
          </p:cNvPr>
          <p:cNvSpPr/>
          <p:nvPr/>
        </p:nvSpPr>
        <p:spPr>
          <a:xfrm>
            <a:off x="5639371" y="1781431"/>
            <a:ext cx="2204288" cy="17919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Model-Free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643DD3-2ECB-483E-97EB-AECF836643C6}"/>
              </a:ext>
            </a:extLst>
          </p:cNvPr>
          <p:cNvSpPr/>
          <p:nvPr/>
        </p:nvSpPr>
        <p:spPr>
          <a:xfrm>
            <a:off x="3435083" y="3584840"/>
            <a:ext cx="2204288" cy="17919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Model-Free or</a:t>
            </a:r>
          </a:p>
          <a:p>
            <a:pPr algn="ctr"/>
            <a:r>
              <a:rPr lang="pt-BR" dirty="0"/>
              <a:t>Approximate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C35B90-6F2B-473E-814D-E66CACD4433A}"/>
              </a:ext>
            </a:extLst>
          </p:cNvPr>
          <p:cNvSpPr/>
          <p:nvPr/>
        </p:nvSpPr>
        <p:spPr>
          <a:xfrm>
            <a:off x="5639371" y="3584840"/>
            <a:ext cx="2204288" cy="17919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Approximate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308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30C7-B853-4C00-ACFB-85C5C0E0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 Formalization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E41F77-F4EE-41E4-9CC8-A2A8EF0FF6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97172"/>
                <a:ext cx="10515600" cy="5195703"/>
              </a:xfrm>
            </p:spPr>
            <p:txBody>
              <a:bodyPr>
                <a:normAutofit/>
              </a:bodyPr>
              <a:lstStyle/>
              <a:p>
                <a:pPr marL="0" indent="0" fontAlgn="ctr">
                  <a:buNone/>
                </a:pPr>
                <a:r>
                  <a:rPr lang="en-US" dirty="0"/>
                  <a:t>Tuple of (A,R)</a:t>
                </a:r>
              </a:p>
              <a:p>
                <a:pPr lvl="1" fontAlgn="ctr"/>
                <a:r>
                  <a:rPr lang="en-US" dirty="0"/>
                  <a:t>A is a known set of actions</a:t>
                </a:r>
              </a:p>
              <a:p>
                <a:pPr lvl="1" fontAlgn="ctr"/>
                <a:r>
                  <a:rPr lang="en-US" dirty="0"/>
                  <a:t>R</a:t>
                </a:r>
                <a:r>
                  <a:rPr lang="en-US" baseline="30000" dirty="0"/>
                  <a:t>a</a:t>
                </a:r>
                <a:r>
                  <a:rPr lang="en-US" dirty="0"/>
                  <a:t>(r) is the reward </a:t>
                </a:r>
              </a:p>
              <a:p>
                <a:pPr marL="0" indent="0" fontAlgn="ctr">
                  <a:buNone/>
                </a:pPr>
                <a:endParaRPr lang="en-US" dirty="0"/>
              </a:p>
              <a:p>
                <a:pPr marL="0" indent="0" fontAlgn="ctr">
                  <a:buNone/>
                </a:pPr>
                <a:r>
                  <a:rPr lang="en-US" dirty="0"/>
                  <a:t>P(R=</a:t>
                </a:r>
                <a:r>
                  <a:rPr lang="en-US" dirty="0" err="1"/>
                  <a:t>r|A</a:t>
                </a:r>
                <a:r>
                  <a:rPr lang="en-US" dirty="0"/>
                  <a:t>=a) is an unknow probability distribution</a:t>
                </a:r>
              </a:p>
              <a:p>
                <a:pPr marL="0" indent="0" fontAlgn="ctr">
                  <a:buNone/>
                </a:pPr>
                <a:r>
                  <a:rPr lang="en-US" dirty="0"/>
                  <a:t>At each step t, the agent selects one action A</a:t>
                </a:r>
                <a:r>
                  <a:rPr lang="en-US" baseline="-25000" dirty="0"/>
                  <a:t>t</a:t>
                </a:r>
                <a:r>
                  <a:rPr lang="en-US" dirty="0"/>
                  <a:t> ϵ A</a:t>
                </a:r>
              </a:p>
              <a:p>
                <a:pPr marL="0" indent="0" fontAlgn="ctr">
                  <a:buNone/>
                </a:pPr>
                <a:endParaRPr lang="en-US" dirty="0"/>
              </a:p>
              <a:p>
                <a:pPr marL="0" indent="0" fontAlgn="ctr">
                  <a:buNone/>
                </a:pPr>
                <a:r>
                  <a:rPr lang="en-US" dirty="0"/>
                  <a:t>Environment generates a reward R</a:t>
                </a:r>
                <a:r>
                  <a:rPr lang="en-US" baseline="-25000" dirty="0"/>
                  <a:t>t </a:t>
                </a:r>
                <a:r>
                  <a:rPr lang="en-US" dirty="0"/>
                  <a:t>~ </a:t>
                </a:r>
                <a:r>
                  <a:rPr lang="en-US" dirty="0" err="1"/>
                  <a:t>R</a:t>
                </a:r>
                <a:r>
                  <a:rPr lang="en-US" baseline="30000" dirty="0" err="1"/>
                  <a:t>At</a:t>
                </a:r>
                <a:endParaRPr lang="en-US" dirty="0"/>
              </a:p>
              <a:p>
                <a:pPr marL="0" indent="0" fontAlgn="ctr">
                  <a:buNone/>
                </a:pPr>
                <a:r>
                  <a:rPr lang="en-US" dirty="0"/>
                  <a:t>The goal is to maximize the cumulative reward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E41F77-F4EE-41E4-9CC8-A2A8EF0FF6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97172"/>
                <a:ext cx="10515600" cy="5195703"/>
              </a:xfrm>
              <a:blipFill>
                <a:blip r:embed="rId2"/>
                <a:stretch>
                  <a:fillRect l="-1391" t="-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874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5223F-BDAE-4996-9F1B-80F402D95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Agent and Environment Interaction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99377B-46B6-4331-9DBA-26DF383D806B}"/>
              </a:ext>
            </a:extLst>
          </p:cNvPr>
          <p:cNvSpPr/>
          <p:nvPr/>
        </p:nvSpPr>
        <p:spPr>
          <a:xfrm>
            <a:off x="6312310" y="2347621"/>
            <a:ext cx="3008671" cy="98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Environment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1D5342-A891-46F2-A567-7279DF783789}"/>
              </a:ext>
            </a:extLst>
          </p:cNvPr>
          <p:cNvSpPr/>
          <p:nvPr/>
        </p:nvSpPr>
        <p:spPr>
          <a:xfrm>
            <a:off x="1944330" y="2347621"/>
            <a:ext cx="3008671" cy="9881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Agent</a:t>
            </a:r>
            <a:endParaRPr lang="en-US" dirty="0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120FB552-6DBF-472C-83C7-C9D78A4D4261}"/>
              </a:ext>
            </a:extLst>
          </p:cNvPr>
          <p:cNvCxnSpPr>
            <a:cxnSpLocks/>
          </p:cNvCxnSpPr>
          <p:nvPr/>
        </p:nvCxnSpPr>
        <p:spPr>
          <a:xfrm rot="5400000">
            <a:off x="5687603" y="1039368"/>
            <a:ext cx="3175" cy="4608666"/>
          </a:xfrm>
          <a:prstGeom prst="bentConnector3">
            <a:avLst>
              <a:gd name="adj1" fmla="val 36564504"/>
            </a:avLst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D63F60F1-4FE2-499B-B59A-9234F878EF80}"/>
              </a:ext>
            </a:extLst>
          </p:cNvPr>
          <p:cNvCxnSpPr>
            <a:cxnSpLocks/>
            <a:stCxn id="5" idx="0"/>
            <a:endCxn id="4" idx="0"/>
          </p:cNvCxnSpPr>
          <p:nvPr/>
        </p:nvCxnSpPr>
        <p:spPr>
          <a:xfrm rot="5400000" flipH="1" flipV="1">
            <a:off x="5632656" y="163631"/>
            <a:ext cx="12700" cy="4367980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12220DA-3DDB-4F9D-8365-5ED451C25668}"/>
              </a:ext>
            </a:extLst>
          </p:cNvPr>
          <p:cNvSpPr txBox="1"/>
          <p:nvPr/>
        </p:nvSpPr>
        <p:spPr>
          <a:xfrm>
            <a:off x="5354319" y="1796579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Action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A04F99-D790-4400-AC20-6448DBF84D81}"/>
              </a:ext>
            </a:extLst>
          </p:cNvPr>
          <p:cNvSpPr txBox="1"/>
          <p:nvPr/>
        </p:nvSpPr>
        <p:spPr>
          <a:xfrm>
            <a:off x="5365893" y="3437004"/>
            <a:ext cx="106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State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FCE132-E5E3-47D0-912A-8285D8BD854C}"/>
              </a:ext>
            </a:extLst>
          </p:cNvPr>
          <p:cNvSpPr/>
          <p:nvPr/>
        </p:nvSpPr>
        <p:spPr>
          <a:xfrm>
            <a:off x="3141614" y="3293219"/>
            <a:ext cx="353755" cy="520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D921DE9-A92A-48E6-B851-89B60DA62EB1}"/>
              </a:ext>
            </a:extLst>
          </p:cNvPr>
          <p:cNvSpPr/>
          <p:nvPr/>
        </p:nvSpPr>
        <p:spPr>
          <a:xfrm>
            <a:off x="3495369" y="3293219"/>
            <a:ext cx="353755" cy="520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FEA85B8D-B759-4450-84E9-08D343E0E81F}"/>
              </a:ext>
            </a:extLst>
          </p:cNvPr>
          <p:cNvCxnSpPr>
            <a:cxnSpLocks/>
            <a:stCxn id="25" idx="2"/>
            <a:endCxn id="20" idx="2"/>
          </p:cNvCxnSpPr>
          <p:nvPr/>
        </p:nvCxnSpPr>
        <p:spPr>
          <a:xfrm rot="5400000">
            <a:off x="5654421" y="1359939"/>
            <a:ext cx="3175" cy="3967522"/>
          </a:xfrm>
          <a:prstGeom prst="bentConnector3">
            <a:avLst>
              <a:gd name="adj1" fmla="val 14035496"/>
            </a:avLst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9A2B902-BBB0-4EF7-82B8-E48F1EFFBAD0}"/>
              </a:ext>
            </a:extLst>
          </p:cNvPr>
          <p:cNvSpPr/>
          <p:nvPr/>
        </p:nvSpPr>
        <p:spPr>
          <a:xfrm>
            <a:off x="7462891" y="3290044"/>
            <a:ext cx="353755" cy="520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1ACB934-5812-40EF-BA54-2525EDD180D9}"/>
              </a:ext>
            </a:extLst>
          </p:cNvPr>
          <p:cNvSpPr/>
          <p:nvPr/>
        </p:nvSpPr>
        <p:spPr>
          <a:xfrm>
            <a:off x="7816646" y="3290044"/>
            <a:ext cx="353755" cy="520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07ED96-E835-40A6-8579-13E7F82BB1F0}"/>
              </a:ext>
            </a:extLst>
          </p:cNvPr>
          <p:cNvSpPr txBox="1"/>
          <p:nvPr/>
        </p:nvSpPr>
        <p:spPr>
          <a:xfrm>
            <a:off x="5251407" y="4129867"/>
            <a:ext cx="891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Reward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BA2B561-1B96-44B3-A262-604D12A23455}"/>
              </a:ext>
            </a:extLst>
          </p:cNvPr>
          <p:cNvSpPr/>
          <p:nvPr/>
        </p:nvSpPr>
        <p:spPr>
          <a:xfrm>
            <a:off x="3278138" y="2360321"/>
            <a:ext cx="353755" cy="520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C9DD813-E73A-47F0-8A92-4037CC0C27F2}"/>
              </a:ext>
            </a:extLst>
          </p:cNvPr>
          <p:cNvSpPr/>
          <p:nvPr/>
        </p:nvSpPr>
        <p:spPr>
          <a:xfrm>
            <a:off x="7646118" y="2360321"/>
            <a:ext cx="353755" cy="520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AD2D70-71F0-468D-957D-1558BB70E4A5}"/>
              </a:ext>
            </a:extLst>
          </p:cNvPr>
          <p:cNvSpPr txBox="1"/>
          <p:nvPr/>
        </p:nvSpPr>
        <p:spPr>
          <a:xfrm>
            <a:off x="477519" y="4742848"/>
            <a:ext cx="460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u="sng" dirty="0"/>
              <a:t>Agent’s Goal</a:t>
            </a:r>
            <a:r>
              <a:rPr lang="pt-BR" dirty="0"/>
              <a:t>: Maximize its reward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B0BA95-AA97-497D-98AE-917A83BCC873}"/>
              </a:ext>
            </a:extLst>
          </p:cNvPr>
          <p:cNvSpPr/>
          <p:nvPr/>
        </p:nvSpPr>
        <p:spPr>
          <a:xfrm>
            <a:off x="324928" y="5329476"/>
            <a:ext cx="116745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u="sng" dirty="0"/>
              <a:t>Our Goal</a:t>
            </a:r>
            <a:r>
              <a:rPr lang="pt-BR" dirty="0"/>
              <a:t>: Discover a strategy that allows the agent to achieve its goal under various circumstances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64EDA0-A8EF-4B26-A703-EE537FD43510}"/>
              </a:ext>
            </a:extLst>
          </p:cNvPr>
          <p:cNvSpPr/>
          <p:nvPr/>
        </p:nvSpPr>
        <p:spPr>
          <a:xfrm>
            <a:off x="446227" y="6097131"/>
            <a:ext cx="30491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Search, Estimate, Learn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1A18CA8-E840-46C8-B255-FF3DF309502F}"/>
                  </a:ext>
                </a:extLst>
              </p:cNvPr>
              <p:cNvSpPr/>
              <p:nvPr/>
            </p:nvSpPr>
            <p:spPr>
              <a:xfrm>
                <a:off x="3782858" y="6115847"/>
                <a:ext cx="200125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dirty="0"/>
                  <a:t>Policy =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1A18CA8-E840-46C8-B255-FF3DF3095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858" y="6115847"/>
                <a:ext cx="2001253" cy="369332"/>
              </a:xfrm>
              <a:prstGeom prst="rect">
                <a:avLst/>
              </a:prstGeom>
              <a:blipFill>
                <a:blip r:embed="rId3"/>
                <a:stretch>
                  <a:fillRect l="-274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004F2E31-1AD2-49B5-B87D-2AE099ED1FE0}"/>
              </a:ext>
            </a:extLst>
          </p:cNvPr>
          <p:cNvSpPr/>
          <p:nvPr/>
        </p:nvSpPr>
        <p:spPr>
          <a:xfrm flipV="1">
            <a:off x="2872130" y="5449473"/>
            <a:ext cx="925874" cy="236100"/>
          </a:xfrm>
          <a:prstGeom prst="rect">
            <a:avLst/>
          </a:prstGeom>
          <a:solidFill>
            <a:srgbClr val="FBE5D6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59DB5E9-B9FA-43B7-B3CB-FCDD3B17A932}"/>
              </a:ext>
            </a:extLst>
          </p:cNvPr>
          <p:cNvSpPr/>
          <p:nvPr/>
        </p:nvSpPr>
        <p:spPr>
          <a:xfrm>
            <a:off x="7195064" y="6115848"/>
            <a:ext cx="34753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knowlege about the environment</a:t>
            </a:r>
            <a:endParaRPr lang="en-US" dirty="0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BDE5237-64E0-4408-8E72-756842262BE5}"/>
              </a:ext>
            </a:extLst>
          </p:cNvPr>
          <p:cNvCxnSpPr>
            <a:cxnSpLocks/>
          </p:cNvCxnSpPr>
          <p:nvPr/>
        </p:nvCxnSpPr>
        <p:spPr>
          <a:xfrm rot="5400000">
            <a:off x="2565183" y="4113615"/>
            <a:ext cx="349229" cy="80363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E2EBF4E-78A2-4184-B027-F37A3DFA488F}"/>
              </a:ext>
            </a:extLst>
          </p:cNvPr>
          <p:cNvCxnSpPr>
            <a:cxnSpLocks/>
            <a:stCxn id="28" idx="0"/>
            <a:endCxn id="24" idx="0"/>
          </p:cNvCxnSpPr>
          <p:nvPr/>
        </p:nvCxnSpPr>
        <p:spPr>
          <a:xfrm rot="16200000" flipH="1">
            <a:off x="3844139" y="5176501"/>
            <a:ext cx="430274" cy="144841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39E389A4-9855-426C-92AB-7DCAF9DB0981}"/>
              </a:ext>
            </a:extLst>
          </p:cNvPr>
          <p:cNvSpPr/>
          <p:nvPr/>
        </p:nvSpPr>
        <p:spPr>
          <a:xfrm flipV="1">
            <a:off x="1641078" y="5453463"/>
            <a:ext cx="925874" cy="163603"/>
          </a:xfrm>
          <a:prstGeom prst="rect">
            <a:avLst/>
          </a:prstGeom>
          <a:solidFill>
            <a:srgbClr val="FBE5D6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4F9C9102-7AF6-4DBF-BF40-2ADB40F48051}"/>
              </a:ext>
            </a:extLst>
          </p:cNvPr>
          <p:cNvCxnSpPr>
            <a:cxnSpLocks/>
            <a:stCxn id="37" idx="0"/>
            <a:endCxn id="23" idx="0"/>
          </p:cNvCxnSpPr>
          <p:nvPr/>
        </p:nvCxnSpPr>
        <p:spPr>
          <a:xfrm rot="5400000">
            <a:off x="1797375" y="5790490"/>
            <a:ext cx="480065" cy="13321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F28FD6E3-225E-4B77-BE1B-8DBF5215CF3E}"/>
              </a:ext>
            </a:extLst>
          </p:cNvPr>
          <p:cNvSpPr/>
          <p:nvPr/>
        </p:nvSpPr>
        <p:spPr>
          <a:xfrm flipV="1">
            <a:off x="10271050" y="5417965"/>
            <a:ext cx="1590452" cy="199102"/>
          </a:xfrm>
          <a:prstGeom prst="rect">
            <a:avLst/>
          </a:prstGeom>
          <a:solidFill>
            <a:srgbClr val="FBE5D6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54018D6C-D406-464D-9CAE-5F449CD0D4DE}"/>
              </a:ext>
            </a:extLst>
          </p:cNvPr>
          <p:cNvCxnSpPr>
            <a:cxnSpLocks/>
            <a:stCxn id="42" idx="0"/>
            <a:endCxn id="31" idx="0"/>
          </p:cNvCxnSpPr>
          <p:nvPr/>
        </p:nvCxnSpPr>
        <p:spPr>
          <a:xfrm rot="5400000">
            <a:off x="9750129" y="4799700"/>
            <a:ext cx="498781" cy="213351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FA1B699-1C25-4B0C-982E-D7F6A98DBD3A}"/>
              </a:ext>
            </a:extLst>
          </p:cNvPr>
          <p:cNvCxnSpPr/>
          <p:nvPr/>
        </p:nvCxnSpPr>
        <p:spPr>
          <a:xfrm flipH="1">
            <a:off x="5354319" y="3335763"/>
            <a:ext cx="674512" cy="603191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148900"/>
      </p:ext>
    </p:extLst>
  </p:cSld>
  <p:clrMapOvr>
    <a:masterClrMapping/>
  </p:clrMapOvr>
</p:sld>
</file>

<file path=ppt/theme/theme1.xml><?xml version="1.0" encoding="utf-8"?>
<a:theme xmlns:a="http://schemas.openxmlformats.org/drawingml/2006/main" name="HPI PPT-Templat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yTemplate" id="{2063BE8A-A688-4B5F-97FF-457FF8D42FC7}" vid="{880E0C7C-9943-42C8-9DD6-CE28215DC461}"/>
    </a:ext>
  </a:extLst>
</a:theme>
</file>

<file path=ppt/theme/theme2.xml><?xml version="1.0" encoding="utf-8"?>
<a:theme xmlns:a="http://schemas.openxmlformats.org/drawingml/2006/main" name="1_HPI PPT-Templat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yTemplate" id="{2063BE8A-A688-4B5F-97FF-457FF8D42FC7}" vid="{880E0C7C-9943-42C8-9DD6-CE28215DC46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1. Planning_Organization</Template>
  <TotalTime>3330</TotalTime>
  <Words>5579</Words>
  <Application>Microsoft Office PowerPoint</Application>
  <PresentationFormat>Widescreen</PresentationFormat>
  <Paragraphs>757</Paragraphs>
  <Slides>71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Arial</vt:lpstr>
      <vt:lpstr>Calibri</vt:lpstr>
      <vt:lpstr>Cambria Math</vt:lpstr>
      <vt:lpstr>Verdana</vt:lpstr>
      <vt:lpstr>HPI PPT-Template</vt:lpstr>
      <vt:lpstr>1_HPI PPT-Template</vt:lpstr>
      <vt:lpstr>Winter Term 21/22 Adversarial Self-Supervised Learning with Digital Twins  Lecture-2: Introduction to Reinforcement Learning Model-Free Methods </vt:lpstr>
      <vt:lpstr>Multi-Armed Bandits</vt:lpstr>
      <vt:lpstr>Why Multi-Armed Bandits (MAB)?</vt:lpstr>
      <vt:lpstr>Textbooks (free access)</vt:lpstr>
      <vt:lpstr>Definition</vt:lpstr>
      <vt:lpstr>Topics</vt:lpstr>
      <vt:lpstr>Model</vt:lpstr>
      <vt:lpstr>Problem Formalization</vt:lpstr>
      <vt:lpstr>Agent and Environment Interaction</vt:lpstr>
      <vt:lpstr>Solution Formalization - Regret</vt:lpstr>
      <vt:lpstr>Approaches to Trade-off Explore vs Exploit </vt:lpstr>
      <vt:lpstr>ϵ-Greedy</vt:lpstr>
      <vt:lpstr>Decaying ϵ-Greedy</vt:lpstr>
      <vt:lpstr>Systematic Exploration</vt:lpstr>
      <vt:lpstr>Optimism in face of uncertainty</vt:lpstr>
      <vt:lpstr>Upper Confidence Bounds</vt:lpstr>
      <vt:lpstr>Bayesian Bandits</vt:lpstr>
      <vt:lpstr>Bayesian Bandits Algorithm</vt:lpstr>
      <vt:lpstr>Bayesian Bandits – Thompson Sampling</vt:lpstr>
      <vt:lpstr>Contextual Bandits</vt:lpstr>
      <vt:lpstr>Other Bandit Models</vt:lpstr>
      <vt:lpstr>References</vt:lpstr>
      <vt:lpstr>Interesting video lectures</vt:lpstr>
      <vt:lpstr>Reinforcement Learning</vt:lpstr>
      <vt:lpstr>Topics</vt:lpstr>
      <vt:lpstr>Brief Taxonomy of RL Methods</vt:lpstr>
      <vt:lpstr>Resources used</vt:lpstr>
      <vt:lpstr>Basic concepts - Structure</vt:lpstr>
      <vt:lpstr>Agent and Environment Interaction</vt:lpstr>
      <vt:lpstr>State</vt:lpstr>
      <vt:lpstr>Markov Property</vt:lpstr>
      <vt:lpstr>Markov Chain</vt:lpstr>
      <vt:lpstr>Return (G) and Discount Factor (γ) </vt:lpstr>
      <vt:lpstr>Value Function</vt:lpstr>
      <vt:lpstr>Bellman Equation</vt:lpstr>
      <vt:lpstr>Markov Reward Process (MRP)</vt:lpstr>
      <vt:lpstr>Bellman equation in matrix form</vt:lpstr>
      <vt:lpstr>Markov Decision Process (MDP)</vt:lpstr>
      <vt:lpstr>Bellman Optimatility Equation</vt:lpstr>
      <vt:lpstr>Bellman Optimality Equations for MDPs</vt:lpstr>
      <vt:lpstr>Episodes</vt:lpstr>
      <vt:lpstr>Model-Based Algorithms</vt:lpstr>
      <vt:lpstr>Prediction versus Control Problems</vt:lpstr>
      <vt:lpstr>Policy Evaluation and Policy Iteration</vt:lpstr>
      <vt:lpstr>Value Iteration</vt:lpstr>
      <vt:lpstr>Model-Free Algorithms</vt:lpstr>
      <vt:lpstr>Monte Carlo Policy Evaluation</vt:lpstr>
      <vt:lpstr>Incremental Mean</vt:lpstr>
      <vt:lpstr>Incremental Monte Carlo Updates</vt:lpstr>
      <vt:lpstr>Temporal Difference Learning</vt:lpstr>
      <vt:lpstr>Batch Learning = Limited Budget</vt:lpstr>
      <vt:lpstr>Temporal Difference (TD) vs Monte Carlo (MC)</vt:lpstr>
      <vt:lpstr>Summary of pros and cons</vt:lpstr>
      <vt:lpstr>Comparing the three models</vt:lpstr>
      <vt:lpstr>Trade-off between TD(0) and MC = TD(lambda)</vt:lpstr>
      <vt:lpstr>TD(λ) Which n value is the best? </vt:lpstr>
      <vt:lpstr>Control   Improving the policy to find optimal value-function</vt:lpstr>
      <vt:lpstr>Generalized Policy Iteration</vt:lpstr>
      <vt:lpstr>Monte Carlo Control</vt:lpstr>
      <vt:lpstr>GLIE Monte Carlo Control</vt:lpstr>
      <vt:lpstr>On-Policy versus Off-Policy Control</vt:lpstr>
      <vt:lpstr>Sarsa: On-Policy TD Control </vt:lpstr>
      <vt:lpstr>Q-Learning: off-policy TD Control</vt:lpstr>
      <vt:lpstr>Comparing Sarsa and Q-Learning</vt:lpstr>
      <vt:lpstr>Trade-off between Sarsa and Q-Learning </vt:lpstr>
      <vt:lpstr>N-Step Sarsa  TD(λ)</vt:lpstr>
      <vt:lpstr>Advanced Model-Free Architectures</vt:lpstr>
      <vt:lpstr>To be continued in the next lecture</vt:lpstr>
      <vt:lpstr>Interesting lectures</vt:lpstr>
      <vt:lpstr>End</vt:lpstr>
      <vt:lpstr>Incremental implementations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Reinforcement Learning</dc:title>
  <dc:creator>Christian Adriano</dc:creator>
  <cp:lastModifiedBy>Christian Adriano</cp:lastModifiedBy>
  <cp:revision>162</cp:revision>
  <dcterms:created xsi:type="dcterms:W3CDTF">2020-04-21T07:53:32Z</dcterms:created>
  <dcterms:modified xsi:type="dcterms:W3CDTF">2021-11-03T14:25:01Z</dcterms:modified>
</cp:coreProperties>
</file>